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6" r:id="rId1"/>
  </p:sldMasterIdLst>
  <p:notesMasterIdLst>
    <p:notesMasterId r:id="rId14"/>
  </p:notesMasterIdLst>
  <p:sldIdLst>
    <p:sldId id="285" r:id="rId2"/>
    <p:sldId id="290" r:id="rId3"/>
    <p:sldId id="287" r:id="rId4"/>
    <p:sldId id="308" r:id="rId5"/>
    <p:sldId id="292" r:id="rId6"/>
    <p:sldId id="296" r:id="rId7"/>
    <p:sldId id="309" r:id="rId8"/>
    <p:sldId id="297" r:id="rId9"/>
    <p:sldId id="310" r:id="rId10"/>
    <p:sldId id="305" r:id="rId11"/>
    <p:sldId id="295" r:id="rId12"/>
    <p:sldId id="306" r:id="rId13"/>
  </p:sldIdLst>
  <p:sldSz cx="12192000" cy="6858000"/>
  <p:notesSz cx="6797675" cy="99282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00CC00"/>
    <a:srgbClr val="FF0909"/>
    <a:srgbClr val="7E0000"/>
    <a:srgbClr val="FF1D1D"/>
    <a:srgbClr val="FF5050"/>
    <a:srgbClr val="00AC00"/>
    <a:srgbClr val="006C00"/>
    <a:srgbClr val="008A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38" autoAdjust="0"/>
    <p:restoredTop sz="95116" autoAdjust="0"/>
  </p:normalViewPr>
  <p:slideViewPr>
    <p:cSldViewPr snapToGrid="0">
      <p:cViewPr varScale="1">
        <p:scale>
          <a:sx n="38" d="100"/>
          <a:sy n="38" d="100"/>
        </p:scale>
        <p:origin x="1986" y="4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DAFED-A1AF-4256-9341-F57968173E10}" type="datetimeFigureOut">
              <a:rPr lang="fr-FR" smtClean="0"/>
              <a:t>21/04/2026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029DD-3FE5-4480-87A2-D21F0284AC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860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74</a:t>
            </a:r>
            <a:r>
              <a:rPr lang="fr-FR" baseline="0" dirty="0"/>
              <a:t> ha ZI * 2 + 211 ha </a:t>
            </a:r>
            <a:r>
              <a:rPr lang="fr-FR" baseline="0" dirty="0" err="1"/>
              <a:t>ZT</a:t>
            </a:r>
            <a:r>
              <a:rPr lang="fr-FR" baseline="0" dirty="0"/>
              <a:t> = 360 ha à prospecter / budget pour 120 ha + </a:t>
            </a:r>
            <a:r>
              <a:rPr lang="fr-FR" baseline="0" dirty="0" err="1"/>
              <a:t>JM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9029DD-3FE5-4480-87A2-D21F0284AC4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8941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9029DD-3FE5-4480-87A2-D21F0284AC4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8077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9029DD-3FE5-4480-87A2-D21F0284AC4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3529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FB992-991B-42CD-948C-799A8F0A514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30/04/2026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dirty="0"/>
              <a:t>Direction régionale de l’alimentation, de l’agriculture et de la forêt</a:t>
            </a:r>
          </a:p>
          <a:p>
            <a:pPr>
              <a:defRPr/>
            </a:pPr>
            <a:r>
              <a:rPr lang="fr-FR" altLang="fr-FR" dirty="0"/>
              <a:t>Service régional de l’Alimentation</a:t>
            </a:r>
          </a:p>
        </p:txBody>
      </p:sp>
    </p:spTree>
    <p:extLst>
      <p:ext uri="{BB962C8B-B14F-4D97-AF65-F5344CB8AC3E}">
        <p14:creationId xmlns:p14="http://schemas.microsoft.com/office/powerpoint/2010/main" val="1677223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8BA19-B6CF-4F00-8ECC-834E87B88C6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30/04/2026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dirty="0"/>
              <a:t>Direction régionale de l’alimentation, de l’agriculture et de la forêt</a:t>
            </a:r>
          </a:p>
          <a:p>
            <a:pPr>
              <a:defRPr/>
            </a:pPr>
            <a:r>
              <a:rPr lang="fr-FR" altLang="fr-FR" dirty="0"/>
              <a:t>Service régional de l’Alimentation</a:t>
            </a:r>
          </a:p>
        </p:txBody>
      </p:sp>
    </p:spTree>
    <p:extLst>
      <p:ext uri="{BB962C8B-B14F-4D97-AF65-F5344CB8AC3E}">
        <p14:creationId xmlns:p14="http://schemas.microsoft.com/office/powerpoint/2010/main" val="1770218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56134" y="910167"/>
            <a:ext cx="2806700" cy="1077384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31800" y="910167"/>
            <a:ext cx="8221133" cy="1077384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F9E9D-E04A-4B3B-BF70-EC6B133A3B3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30/04/2026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dirty="0"/>
              <a:t>Direction régionale de l’alimentation, de l’agriculture et de la forêt</a:t>
            </a:r>
          </a:p>
          <a:p>
            <a:pPr>
              <a:defRPr/>
            </a:pPr>
            <a:r>
              <a:rPr lang="fr-FR" altLang="fr-FR" dirty="0"/>
              <a:t>Service régional de l’Alimentation</a:t>
            </a:r>
          </a:p>
        </p:txBody>
      </p:sp>
    </p:spTree>
    <p:extLst>
      <p:ext uri="{BB962C8B-B14F-4D97-AF65-F5344CB8AC3E}">
        <p14:creationId xmlns:p14="http://schemas.microsoft.com/office/powerpoint/2010/main" val="76463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10287000" y="6485467"/>
            <a:ext cx="1686984" cy="366184"/>
          </a:xfrm>
        </p:spPr>
        <p:txBody>
          <a:bodyPr/>
          <a:lstStyle>
            <a:lvl1pPr algn="r">
              <a:defRPr sz="1100">
                <a:latin typeface="Marianne" panose="02000000000000000000" pitchFamily="50" charset="0"/>
              </a:defRPr>
            </a:lvl1pPr>
          </a:lstStyle>
          <a:p>
            <a:pPr>
              <a:defRPr/>
            </a:pPr>
            <a:fld id="{4326A667-7244-4C52-974D-7D3ABEFABDED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7442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1399B-E9D9-43D1-9724-C3B5EE3ECF9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30/04/2026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dirty="0"/>
              <a:t>Direction régionale de l’alimentation, de l’agriculture et de la forêt</a:t>
            </a:r>
          </a:p>
          <a:p>
            <a:pPr>
              <a:defRPr/>
            </a:pPr>
            <a:r>
              <a:rPr lang="fr-FR" altLang="fr-FR" dirty="0"/>
              <a:t>Service régional de l’Alimentation</a:t>
            </a:r>
          </a:p>
        </p:txBody>
      </p:sp>
    </p:spTree>
    <p:extLst>
      <p:ext uri="{BB962C8B-B14F-4D97-AF65-F5344CB8AC3E}">
        <p14:creationId xmlns:p14="http://schemas.microsoft.com/office/powerpoint/2010/main" val="2749238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/>
            </a:lvl1pPr>
            <a:lvl2pPr marL="609585" indent="0">
              <a:buNone/>
              <a:defRPr sz="2667"/>
            </a:lvl2pPr>
            <a:lvl3pPr marL="1219170" indent="0">
              <a:buNone/>
              <a:defRPr sz="2400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0DA19-6519-42FE-974A-AA66B94BFC0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30/04/2026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dirty="0"/>
              <a:t>Direction régionale de l’alimentation, de l’agriculture et de la forêt</a:t>
            </a:r>
          </a:p>
          <a:p>
            <a:pPr>
              <a:defRPr/>
            </a:pPr>
            <a:r>
              <a:rPr lang="fr-FR" altLang="fr-FR" dirty="0"/>
              <a:t>Service régional de l’Alimentation</a:t>
            </a:r>
          </a:p>
        </p:txBody>
      </p:sp>
    </p:spTree>
    <p:extLst>
      <p:ext uri="{BB962C8B-B14F-4D97-AF65-F5344CB8AC3E}">
        <p14:creationId xmlns:p14="http://schemas.microsoft.com/office/powerpoint/2010/main" val="2817820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31800" y="1665818"/>
            <a:ext cx="5513917" cy="321733"/>
          </a:xfrm>
        </p:spPr>
        <p:txBody>
          <a:bodyPr/>
          <a:lstStyle>
            <a:lvl1pPr>
              <a:defRPr lang="fr-FR" sz="24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48918" y="1665818"/>
            <a:ext cx="5513916" cy="321733"/>
          </a:xfrm>
        </p:spPr>
        <p:txBody>
          <a:bodyPr/>
          <a:lstStyle>
            <a:lvl1pPr algn="l" defTabSz="599002" rtl="0" eaLnBrk="0" fontAlgn="base" hangingPunct="0">
              <a:lnSpc>
                <a:spcPct val="93000"/>
              </a:lnSpc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lang="fr-FR" sz="24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algn="l" defTabSz="599002" rtl="0" eaLnBrk="0" fontAlgn="base" hangingPunct="0">
              <a:lnSpc>
                <a:spcPct val="93000"/>
              </a:lnSpc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lang="fr-FR" sz="20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algn="l" defTabSz="599002" rtl="0" eaLnBrk="0" fontAlgn="base" hangingPunct="0">
              <a:lnSpc>
                <a:spcPct val="93000"/>
              </a:lnSpc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lang="fr-FR" sz="18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algn="l" defTabSz="599002" rtl="0" eaLnBrk="0" fontAlgn="base" hangingPunct="0">
              <a:lnSpc>
                <a:spcPct val="93000"/>
              </a:lnSpc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lang="fr-FR" sz="16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 defTabSz="599002" rtl="0" eaLnBrk="0" fontAlgn="base" hangingPunct="0">
              <a:lnSpc>
                <a:spcPct val="93000"/>
              </a:lnSpc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lang="fr-FR" sz="14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1B154-DF92-4550-A96C-7A9201444E8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30/04/2026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dirty="0"/>
              <a:t>Direction régionale de l’alimentation, de l’agriculture et de la forêt</a:t>
            </a:r>
          </a:p>
          <a:p>
            <a:pPr>
              <a:defRPr/>
            </a:pPr>
            <a:r>
              <a:rPr lang="fr-FR" altLang="fr-FR" dirty="0"/>
              <a:t>Service régional de l’Alimentation</a:t>
            </a:r>
          </a:p>
        </p:txBody>
      </p:sp>
    </p:spTree>
    <p:extLst>
      <p:ext uri="{BB962C8B-B14F-4D97-AF65-F5344CB8AC3E}">
        <p14:creationId xmlns:p14="http://schemas.microsoft.com/office/powerpoint/2010/main" val="804281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28347-C30B-409B-8894-88888016931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30/04/2026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dirty="0"/>
              <a:t>Direction régionale de l’alimentation, de l’agriculture et de la forêt</a:t>
            </a:r>
          </a:p>
          <a:p>
            <a:pPr>
              <a:defRPr/>
            </a:pPr>
            <a:r>
              <a:rPr lang="fr-FR" altLang="fr-FR" dirty="0"/>
              <a:t>Service régional de l’Alimentation</a:t>
            </a:r>
          </a:p>
        </p:txBody>
      </p:sp>
    </p:spTree>
    <p:extLst>
      <p:ext uri="{BB962C8B-B14F-4D97-AF65-F5344CB8AC3E}">
        <p14:creationId xmlns:p14="http://schemas.microsoft.com/office/powerpoint/2010/main" val="2607820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E7E6B-9C53-4B6D-A6A2-56EC8B10E7A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30/04/2026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dirty="0"/>
              <a:t>Direction régionale de l’alimentation, de l’agriculture et de la forêt</a:t>
            </a:r>
          </a:p>
          <a:p>
            <a:pPr>
              <a:defRPr/>
            </a:pPr>
            <a:r>
              <a:rPr lang="fr-FR" altLang="fr-FR" dirty="0"/>
              <a:t>Service régional de l’Alimentation</a:t>
            </a:r>
          </a:p>
        </p:txBody>
      </p:sp>
    </p:spTree>
    <p:extLst>
      <p:ext uri="{BB962C8B-B14F-4D97-AF65-F5344CB8AC3E}">
        <p14:creationId xmlns:p14="http://schemas.microsoft.com/office/powerpoint/2010/main" val="3480712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502F2-674C-4C60-BDF8-1969C15E907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30/04/2026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dirty="0"/>
              <a:t>Direction régionale de l’alimentation, de l’agriculture et de la forêt</a:t>
            </a:r>
          </a:p>
          <a:p>
            <a:pPr>
              <a:defRPr/>
            </a:pPr>
            <a:r>
              <a:rPr lang="fr-FR" altLang="fr-FR" dirty="0"/>
              <a:t>Service régional de l’Alimentation</a:t>
            </a:r>
          </a:p>
        </p:txBody>
      </p:sp>
    </p:spTree>
    <p:extLst>
      <p:ext uri="{BB962C8B-B14F-4D97-AF65-F5344CB8AC3E}">
        <p14:creationId xmlns:p14="http://schemas.microsoft.com/office/powerpoint/2010/main" val="205441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40DDC-2BBA-4A1F-98D5-C30A29AEF35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30/04/2026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dirty="0"/>
              <a:t>Direction régionale de l’alimentation, de l’agriculture et de la forêt</a:t>
            </a:r>
          </a:p>
          <a:p>
            <a:pPr>
              <a:defRPr/>
            </a:pPr>
            <a:r>
              <a:rPr lang="fr-FR" altLang="fr-FR" dirty="0"/>
              <a:t>Service régional de l’Alimentation</a:t>
            </a:r>
          </a:p>
        </p:txBody>
      </p:sp>
    </p:spTree>
    <p:extLst>
      <p:ext uri="{BB962C8B-B14F-4D97-AF65-F5344CB8AC3E}">
        <p14:creationId xmlns:p14="http://schemas.microsoft.com/office/powerpoint/2010/main" val="705779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688A0-42E7-4454-BE49-88D5855292E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30/04/2026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dirty="0"/>
              <a:t>Direction régionale de l’alimentation, de l’agriculture et de la forêt</a:t>
            </a:r>
          </a:p>
          <a:p>
            <a:pPr>
              <a:defRPr/>
            </a:pPr>
            <a:r>
              <a:rPr lang="fr-FR" altLang="fr-FR" dirty="0"/>
              <a:t>Service régional de l’Alimentation</a:t>
            </a:r>
          </a:p>
        </p:txBody>
      </p:sp>
    </p:spTree>
    <p:extLst>
      <p:ext uri="{BB962C8B-B14F-4D97-AF65-F5344CB8AC3E}">
        <p14:creationId xmlns:p14="http://schemas.microsoft.com/office/powerpoint/2010/main" val="2871082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1"/>
          <p:cNvSpPr>
            <a:spLocks noChangeShapeType="1"/>
          </p:cNvSpPr>
          <p:nvPr userDrawn="1"/>
        </p:nvSpPr>
        <p:spPr bwMode="auto">
          <a:xfrm>
            <a:off x="431801" y="6379634"/>
            <a:ext cx="11233151" cy="0"/>
          </a:xfrm>
          <a:prstGeom prst="line">
            <a:avLst/>
          </a:prstGeom>
          <a:noFill/>
          <a:ln w="100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2400"/>
          </a:p>
        </p:txBody>
      </p:sp>
      <p:pic>
        <p:nvPicPr>
          <p:cNvPr id="1028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17" y="143933"/>
            <a:ext cx="719667" cy="71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9865785" y="6377518"/>
            <a:ext cx="1797049" cy="478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599002" algn="l"/>
                <a:tab pos="1198003" algn="l"/>
                <a:tab pos="1797006" algn="l"/>
              </a:tabLst>
              <a:defRPr sz="1067" b="1">
                <a:solidFill>
                  <a:srgbClr val="000000"/>
                </a:solidFill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2D2507D8-297C-40CA-AAEC-A41D18EC7FA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31800" y="6396567"/>
            <a:ext cx="1557867" cy="45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599002" algn="l"/>
                <a:tab pos="1198003" algn="l"/>
              </a:tabLst>
              <a:defRPr sz="1067" b="1">
                <a:solidFill>
                  <a:srgbClr val="000000"/>
                </a:solidFill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fr-FR" altLang="fr-FR"/>
              <a:t>30/04/2026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1" y="1665818"/>
            <a:ext cx="11231033" cy="321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dirty="0"/>
              <a:t>Sous-titre</a:t>
            </a:r>
          </a:p>
          <a:p>
            <a:pPr lvl="1"/>
            <a:endParaRPr lang="en-GB" altLang="fr-FR" dirty="0"/>
          </a:p>
        </p:txBody>
      </p:sp>
      <p:sp>
        <p:nvSpPr>
          <p:cNvPr id="103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31801" y="910167"/>
            <a:ext cx="11231033" cy="71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dirty="0"/>
              <a:t>Titre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3824817" y="251386"/>
            <a:ext cx="7838016" cy="478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599002" algn="l"/>
                <a:tab pos="1198003" algn="l"/>
                <a:tab pos="1797006" algn="l"/>
                <a:tab pos="2396007" algn="l"/>
                <a:tab pos="2995009" algn="l"/>
                <a:tab pos="3594010" algn="l"/>
                <a:tab pos="4193013" algn="l"/>
                <a:tab pos="4792014" algn="l"/>
                <a:tab pos="5391016" algn="l"/>
                <a:tab pos="5990017" algn="l"/>
                <a:tab pos="6589019" algn="l"/>
                <a:tab pos="7188020" algn="l"/>
                <a:tab pos="7787023" algn="l"/>
              </a:tabLst>
              <a:defRPr sz="1067" b="1">
                <a:solidFill>
                  <a:srgbClr val="000000"/>
                </a:solidFill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fr-FR" altLang="fr-FR" sz="1100" dirty="0"/>
              <a:t>Direction régionale de l’alimentation, de l’agriculture et de la forêt</a:t>
            </a:r>
          </a:p>
          <a:p>
            <a:pPr>
              <a:defRPr/>
            </a:pPr>
            <a:r>
              <a:rPr lang="fr-FR" altLang="fr-FR" sz="1100" dirty="0"/>
              <a:t>Service régional de l’Alimentation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215" y="218228"/>
            <a:ext cx="737767" cy="67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19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hf hdr="0" ftr="0"/>
  <p:txStyles>
    <p:titleStyle>
      <a:lvl1pPr algn="l" defTabSz="59900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59900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defTabSz="59900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defTabSz="59900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defTabSz="59900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3352716" indent="-304792" algn="l" defTabSz="599002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3962301" indent="-304792" algn="l" defTabSz="599002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4571886" indent="-304792" algn="l" defTabSz="599002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5181470" indent="-304792" algn="l" defTabSz="599002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457189" indent="-457189" algn="l" defTabSz="599002" rtl="0" eaLnBrk="0" fontAlgn="base" hangingPunct="0">
        <a:lnSpc>
          <a:spcPct val="93000"/>
        </a:lnSpc>
        <a:spcBef>
          <a:spcPts val="19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990575" indent="-380990" algn="l" defTabSz="599002" rtl="0" eaLnBrk="0" fontAlgn="base" hangingPunct="0">
        <a:lnSpc>
          <a:spcPct val="93000"/>
        </a:lnSpc>
        <a:spcBef>
          <a:spcPts val="1517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333" kern="1200">
          <a:solidFill>
            <a:srgbClr val="000000"/>
          </a:solidFill>
          <a:latin typeface="+mn-lt"/>
          <a:ea typeface="+mn-ea"/>
          <a:cs typeface="+mn-cs"/>
        </a:defRPr>
      </a:lvl2pPr>
      <a:lvl3pPr marL="1523962" indent="-304792" algn="l" defTabSz="599002" rtl="0" eaLnBrk="0" fontAlgn="base" hangingPunct="0">
        <a:lnSpc>
          <a:spcPct val="93000"/>
        </a:lnSpc>
        <a:spcBef>
          <a:spcPts val="1133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067" kern="1200">
          <a:solidFill>
            <a:srgbClr val="000000"/>
          </a:solidFill>
          <a:latin typeface="+mn-lt"/>
          <a:ea typeface="+mn-ea"/>
          <a:cs typeface="+mn-cs"/>
        </a:defRPr>
      </a:lvl3pPr>
      <a:lvl4pPr marL="2133547" indent="-304792" algn="l" defTabSz="599002" rtl="0" eaLnBrk="0" fontAlgn="base" hangingPunct="0">
        <a:lnSpc>
          <a:spcPct val="93000"/>
        </a:lnSpc>
        <a:spcBef>
          <a:spcPts val="767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933" kern="1200">
          <a:solidFill>
            <a:srgbClr val="000000"/>
          </a:solidFill>
          <a:latin typeface="+mn-lt"/>
          <a:ea typeface="+mn-ea"/>
          <a:cs typeface="+mn-cs"/>
        </a:defRPr>
      </a:lvl4pPr>
      <a:lvl5pPr marL="2743131" indent="-304792" algn="l" defTabSz="599002" rtl="0" eaLnBrk="0" fontAlgn="base" hangingPunct="0">
        <a:lnSpc>
          <a:spcPct val="93000"/>
        </a:lnSpc>
        <a:spcBef>
          <a:spcPts val="384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67" kern="1200">
          <a:solidFill>
            <a:srgbClr val="000000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04" b="7319"/>
          <a:stretch/>
        </p:blipFill>
        <p:spPr>
          <a:xfrm>
            <a:off x="-5033" y="-8626"/>
            <a:ext cx="12197033" cy="6909758"/>
          </a:xfrm>
          <a:prstGeom prst="rect">
            <a:avLst/>
          </a:prstGeom>
        </p:spPr>
      </p:pic>
      <p:pic>
        <p:nvPicPr>
          <p:cNvPr id="5123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5838" r="8153" b="7327"/>
          <a:stretch>
            <a:fillRect/>
          </a:stretch>
        </p:blipFill>
        <p:spPr bwMode="auto">
          <a:xfrm>
            <a:off x="496610" y="493028"/>
            <a:ext cx="2976033" cy="278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ZoneTexte 5"/>
          <p:cNvSpPr txBox="1">
            <a:spLocks noChangeArrowheads="1"/>
          </p:cNvSpPr>
          <p:nvPr/>
        </p:nvSpPr>
        <p:spPr bwMode="auto">
          <a:xfrm>
            <a:off x="764117" y="5628217"/>
            <a:ext cx="51032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altLang="fr-FR" sz="1600" b="1" dirty="0">
                <a:solidFill>
                  <a:schemeClr val="bg1"/>
                </a:solidFill>
                <a:latin typeface="Marianne" panose="02000000000000000000" pitchFamily="50" charset="0"/>
              </a:rPr>
              <a:t>Direction régionale de l’alimentation,</a:t>
            </a:r>
          </a:p>
          <a:p>
            <a:r>
              <a:rPr lang="fr-FR" altLang="fr-FR" sz="1600" b="1" dirty="0">
                <a:solidFill>
                  <a:schemeClr val="bg1"/>
                </a:solidFill>
                <a:latin typeface="Marianne" panose="02000000000000000000" pitchFamily="50" charset="0"/>
              </a:rPr>
              <a:t>de l’agriculture et de la forêt</a:t>
            </a:r>
          </a:p>
          <a:p>
            <a:r>
              <a:rPr lang="fr-FR" altLang="fr-FR" sz="1600" b="1" dirty="0">
                <a:solidFill>
                  <a:schemeClr val="bg1"/>
                </a:solidFill>
                <a:latin typeface="Marianne" panose="02000000000000000000" pitchFamily="50" charset="0"/>
              </a:rPr>
              <a:t>Service régional de l’alimentation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325420" y="924674"/>
            <a:ext cx="7866580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4421607" algn="r"/>
              </a:tabLst>
              <a:defRPr/>
            </a:pPr>
            <a:endParaRPr lang="fr-FR" sz="3600" dirty="0">
              <a:solidFill>
                <a:schemeClr val="bg1"/>
              </a:solidFill>
              <a:latin typeface="Marianne" panose="02000000000000000000" pitchFamily="50" charset="0"/>
            </a:endParaRPr>
          </a:p>
          <a:p>
            <a:pPr algn="ctr">
              <a:tabLst>
                <a:tab pos="4421607" algn="r"/>
              </a:tabLst>
              <a:defRPr/>
            </a:pPr>
            <a:endParaRPr lang="fr-FR" sz="3600" dirty="0">
              <a:solidFill>
                <a:schemeClr val="bg1"/>
              </a:solidFill>
              <a:latin typeface="Marianne" panose="02000000000000000000" pitchFamily="50" charset="0"/>
            </a:endParaRPr>
          </a:p>
          <a:p>
            <a:pPr algn="ctr">
              <a:tabLst>
                <a:tab pos="4421607" algn="r"/>
              </a:tabLst>
              <a:defRPr/>
            </a:pPr>
            <a:endParaRPr lang="fr-FR" sz="3600" dirty="0">
              <a:solidFill>
                <a:schemeClr val="bg1"/>
              </a:solidFill>
              <a:latin typeface="Marianne" panose="02000000000000000000" pitchFamily="50" charset="0"/>
            </a:endParaRPr>
          </a:p>
          <a:p>
            <a:pPr algn="ctr">
              <a:tabLst>
                <a:tab pos="4421607" algn="r"/>
              </a:tabLst>
              <a:defRPr/>
            </a:pPr>
            <a:r>
              <a:rPr lang="fr-FR" sz="3600" dirty="0">
                <a:solidFill>
                  <a:schemeClr val="bg1"/>
                </a:solidFill>
                <a:latin typeface="Marianne" panose="02000000000000000000" pitchFamily="50" charset="0"/>
              </a:rPr>
              <a:t>Surveillance </a:t>
            </a:r>
            <a:r>
              <a:rPr lang="fr-FR" sz="3600" dirty="0" err="1">
                <a:solidFill>
                  <a:schemeClr val="bg1"/>
                </a:solidFill>
                <a:latin typeface="Marianne" panose="02000000000000000000" pitchFamily="50" charset="0"/>
              </a:rPr>
              <a:t>sharka</a:t>
            </a:r>
            <a:r>
              <a:rPr lang="fr-FR" sz="3600" dirty="0">
                <a:solidFill>
                  <a:schemeClr val="bg1"/>
                </a:solidFill>
                <a:latin typeface="Marianne" panose="02000000000000000000" pitchFamily="50" charset="0"/>
              </a:rPr>
              <a:t> 2026</a:t>
            </a:r>
          </a:p>
          <a:p>
            <a:pPr algn="ctr">
              <a:tabLst>
                <a:tab pos="4421607" algn="r"/>
              </a:tabLst>
              <a:defRPr/>
            </a:pPr>
            <a:r>
              <a:rPr lang="fr-FR" sz="3600" dirty="0">
                <a:solidFill>
                  <a:schemeClr val="bg1"/>
                </a:solidFill>
                <a:latin typeface="Marianne" panose="02000000000000000000" pitchFamily="50" charset="0"/>
              </a:rPr>
              <a:t>Modalités et proposition de zonage</a:t>
            </a:r>
          </a:p>
          <a:p>
            <a:pPr algn="ctr">
              <a:tabLst>
                <a:tab pos="4421607" algn="r"/>
              </a:tabLst>
              <a:defRPr/>
            </a:pPr>
            <a:endParaRPr lang="fr-FR" sz="2800" dirty="0">
              <a:solidFill>
                <a:schemeClr val="bg1"/>
              </a:solidFill>
              <a:latin typeface="Marianne" panose="02000000000000000000" pitchFamily="50" charset="0"/>
            </a:endParaRPr>
          </a:p>
          <a:p>
            <a:pPr>
              <a:defRPr/>
            </a:pPr>
            <a:endParaRPr lang="fr-FR" sz="2800" dirty="0">
              <a:solidFill>
                <a:schemeClr val="bg1"/>
              </a:solidFill>
              <a:latin typeface="Marianne" panose="02000000000000000000" pitchFamily="50" charset="0"/>
            </a:endParaRPr>
          </a:p>
          <a:p>
            <a:pPr>
              <a:defRPr/>
            </a:pPr>
            <a:endParaRPr lang="fr-FR" sz="2800" dirty="0">
              <a:solidFill>
                <a:schemeClr val="bg1"/>
              </a:solidFill>
              <a:latin typeface="Marianne" panose="02000000000000000000" pitchFamily="50" charset="0"/>
            </a:endParaRPr>
          </a:p>
          <a:p>
            <a:pPr>
              <a:defRPr/>
            </a:pPr>
            <a:endParaRPr lang="fr-FR" sz="2800" dirty="0">
              <a:solidFill>
                <a:schemeClr val="bg1"/>
              </a:solidFill>
              <a:latin typeface="Marianne" panose="02000000000000000000" pitchFamily="50" charset="0"/>
            </a:endParaRPr>
          </a:p>
          <a:p>
            <a:pPr>
              <a:defRPr/>
            </a:pPr>
            <a:endParaRPr lang="fr-FR" sz="2800" dirty="0">
              <a:solidFill>
                <a:schemeClr val="bg1"/>
              </a:solidFill>
              <a:latin typeface="Marianne" panose="02000000000000000000" pitchFamily="50" charset="0"/>
            </a:endParaRPr>
          </a:p>
          <a:p>
            <a:pPr algn="r">
              <a:defRPr/>
            </a:pPr>
            <a:r>
              <a:rPr lang="fr-FR" sz="1600" b="1" dirty="0">
                <a:solidFill>
                  <a:schemeClr val="bg1"/>
                </a:solidFill>
                <a:latin typeface="Marianne" panose="02000000000000000000" pitchFamily="50" charset="0"/>
              </a:rPr>
              <a:t>30/04/2026</a:t>
            </a:r>
          </a:p>
        </p:txBody>
      </p:sp>
    </p:spTree>
    <p:extLst>
      <p:ext uri="{BB962C8B-B14F-4D97-AF65-F5344CB8AC3E}">
        <p14:creationId xmlns:p14="http://schemas.microsoft.com/office/powerpoint/2010/main" val="457147240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72602" y="711958"/>
            <a:ext cx="11378581" cy="970172"/>
          </a:xfrm>
        </p:spPr>
        <p:txBody>
          <a:bodyPr/>
          <a:lstStyle/>
          <a:p>
            <a:r>
              <a:rPr lang="fr-FR" sz="3200" dirty="0">
                <a:latin typeface="Marianne" panose="02000000000000000000" pitchFamily="50" charset="0"/>
              </a:rPr>
              <a:t>Pour avis : modalités de surveillance </a:t>
            </a:r>
            <a:r>
              <a:rPr lang="fr-FR" sz="3200" dirty="0" err="1">
                <a:latin typeface="Marianne" panose="02000000000000000000" pitchFamily="50" charset="0"/>
              </a:rPr>
              <a:t>sharka</a:t>
            </a:r>
            <a:r>
              <a:rPr lang="fr-FR" sz="3200" dirty="0">
                <a:latin typeface="Marianne" panose="02000000000000000000" pitchFamily="50" charset="0"/>
              </a:rPr>
              <a:t> pour 2026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31801" y="1665818"/>
            <a:ext cx="11231033" cy="4635394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000" dirty="0">
                <a:latin typeface="Marianne" panose="02000000000000000000" pitchFamily="50" charset="0"/>
              </a:rPr>
              <a:t>Choix des ZESS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000" dirty="0">
                <a:latin typeface="Marianne" panose="02000000000000000000" pitchFamily="50" charset="0"/>
              </a:rPr>
              <a:t>Stratégie de surveillance en zone endémique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000" dirty="0">
                <a:latin typeface="Marianne" panose="02000000000000000000" pitchFamily="50" charset="0"/>
              </a:rPr>
              <a:t>Modification de la stratégie de lutte autour de Westhoffen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000" dirty="0">
                <a:latin typeface="Marianne" panose="02000000000000000000" pitchFamily="50" charset="0"/>
              </a:rPr>
              <a:t>Analyse de risque appliquée au 67/68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000" dirty="0">
                <a:latin typeface="Marianne" panose="02000000000000000000" pitchFamily="50" charset="0"/>
              </a:rPr>
              <a:t>Surveillance du compartiment sauvage</a:t>
            </a:r>
          </a:p>
          <a:p>
            <a:endParaRPr lang="fr-FR" sz="2000" dirty="0"/>
          </a:p>
          <a:p>
            <a:r>
              <a:rPr lang="fr-FR" sz="2000" dirty="0">
                <a:latin typeface="Marianne" panose="02000000000000000000" pitchFamily="50" charset="0"/>
              </a:rPr>
              <a:t>Suite du calendrier :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000" dirty="0">
                <a:latin typeface="Marianne" panose="02000000000000000000" pitchFamily="50" charset="0"/>
              </a:rPr>
              <a:t>Publication d’un arrêté préfectoral : périmètres et mesures de lutte en GE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BDE7E6B-9C53-4B6D-A6A2-56EC8B10E7AD}" type="slidenum">
              <a:rPr lang="fr-FR" altLang="fr-FR" smtClean="0"/>
              <a:pPr>
                <a:defRPr/>
              </a:pPr>
              <a:t>10</a:t>
            </a:fld>
            <a:endParaRPr lang="fr-FR" alt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7B3C028-0F31-42F8-8492-9B4AECABBD0D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30/04/2026</a:t>
            </a:r>
          </a:p>
        </p:txBody>
      </p:sp>
    </p:spTree>
    <p:extLst>
      <p:ext uri="{BB962C8B-B14F-4D97-AF65-F5344CB8AC3E}">
        <p14:creationId xmlns:p14="http://schemas.microsoft.com/office/powerpoint/2010/main" val="1991501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latin typeface="Marianne" panose="02000000000000000000" pitchFamily="50" charset="0"/>
              </a:rPr>
              <a:t>Évolutions réglementaires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>
          <a:xfrm>
            <a:off x="9865785" y="6396568"/>
            <a:ext cx="1797049" cy="478367"/>
          </a:xfrm>
        </p:spPr>
        <p:txBody>
          <a:bodyPr/>
          <a:lstStyle/>
          <a:p>
            <a:pPr>
              <a:defRPr/>
            </a:pPr>
            <a:fld id="{A0A1399B-E9D9-43D1-9724-C3B5EE3ECF9B}" type="slidenum">
              <a:rPr lang="fr-FR" altLang="fr-FR" smtClean="0"/>
              <a:pPr>
                <a:defRPr/>
              </a:pPr>
              <a:t>11</a:t>
            </a:fld>
            <a:endParaRPr lang="fr-FR" alt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27313" b="2716"/>
          <a:stretch/>
        </p:blipFill>
        <p:spPr>
          <a:xfrm>
            <a:off x="282449" y="2363723"/>
            <a:ext cx="7241220" cy="394182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t="17765" b="17641"/>
          <a:stretch/>
        </p:blipFill>
        <p:spPr>
          <a:xfrm>
            <a:off x="282449" y="1816465"/>
            <a:ext cx="841001" cy="54323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/>
          <a:srcRect l="6714" t="21308" r="6712" b="21506"/>
          <a:stretch/>
        </p:blipFill>
        <p:spPr>
          <a:xfrm>
            <a:off x="7523669" y="1816465"/>
            <a:ext cx="820208" cy="54178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278680" y="1872570"/>
            <a:ext cx="36218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Marianne" panose="02000000000000000000" pitchFamily="50" charset="0"/>
              </a:rPr>
              <a:t>R UE 2016/2031 + 2019/2072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635132" y="1872570"/>
            <a:ext cx="2278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AM du 09/07/2021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704644" y="2641865"/>
            <a:ext cx="4139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Marianne" panose="02000000000000000000" pitchFamily="50" charset="0"/>
              </a:rPr>
              <a:t>Période transitoire</a:t>
            </a:r>
          </a:p>
          <a:p>
            <a:pPr algn="ctr"/>
            <a:r>
              <a:rPr lang="fr-FR" sz="2000" dirty="0">
                <a:latin typeface="Marianne" panose="02000000000000000000" pitchFamily="50" charset="0"/>
              </a:rPr>
              <a:t>Surveillance et lutte </a:t>
            </a:r>
          </a:p>
          <a:p>
            <a:pPr algn="ctr"/>
            <a:r>
              <a:rPr lang="fr-FR" sz="2000" dirty="0">
                <a:latin typeface="Marianne" panose="02000000000000000000" pitchFamily="50" charset="0"/>
              </a:rPr>
              <a:t>obligatoire</a:t>
            </a:r>
          </a:p>
          <a:p>
            <a:pPr algn="ctr"/>
            <a:r>
              <a:rPr lang="fr-FR" sz="2000" dirty="0">
                <a:latin typeface="Marianne" panose="02000000000000000000" pitchFamily="50" charset="0"/>
              </a:rPr>
              <a:t>Co-financement</a:t>
            </a:r>
          </a:p>
        </p:txBody>
      </p:sp>
      <p:cxnSp>
        <p:nvCxnSpPr>
          <p:cNvPr id="15" name="Connecteur droit avec flèche 14"/>
          <p:cNvCxnSpPr>
            <a:stCxn id="13" idx="2"/>
            <a:endCxn id="16" idx="0"/>
          </p:cNvCxnSpPr>
          <p:nvPr/>
        </p:nvCxnSpPr>
        <p:spPr bwMode="auto">
          <a:xfrm>
            <a:off x="9774227" y="3965304"/>
            <a:ext cx="0" cy="1113043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ZoneTexte 15"/>
          <p:cNvSpPr txBox="1"/>
          <p:nvPr/>
        </p:nvSpPr>
        <p:spPr>
          <a:xfrm>
            <a:off x="7704644" y="5078347"/>
            <a:ext cx="4139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Marianne" panose="02000000000000000000" pitchFamily="50" charset="0"/>
              </a:rPr>
              <a:t>Lutte collective</a:t>
            </a:r>
          </a:p>
          <a:p>
            <a:pPr algn="ctr"/>
            <a:r>
              <a:rPr lang="fr-FR" sz="2000" dirty="0">
                <a:latin typeface="Marianne" panose="02000000000000000000" pitchFamily="50" charset="0"/>
              </a:rPr>
              <a:t>PSIC / Format à définir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B534540-6595-47AF-A09F-376163D89859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30/04/2026</a:t>
            </a:r>
          </a:p>
        </p:txBody>
      </p:sp>
    </p:spTree>
    <p:extLst>
      <p:ext uri="{BB962C8B-B14F-4D97-AF65-F5344CB8AC3E}">
        <p14:creationId xmlns:p14="http://schemas.microsoft.com/office/powerpoint/2010/main" val="1084036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431800" y="910167"/>
            <a:ext cx="11599237" cy="717551"/>
          </a:xfrm>
        </p:spPr>
        <p:txBody>
          <a:bodyPr/>
          <a:lstStyle/>
          <a:p>
            <a:r>
              <a:rPr lang="fr-FR" sz="3200" dirty="0">
                <a:latin typeface="Marianne" panose="02000000000000000000" pitchFamily="50" charset="0"/>
              </a:rPr>
              <a:t>Arrêté ministériel du 09/07/2021 : mesures de surveillance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060DA19-6519-42FE-974A-AA66B94BFC04}" type="slidenum">
              <a:rPr lang="fr-FR" altLang="fr-FR" smtClean="0"/>
              <a:pPr>
                <a:defRPr/>
              </a:pPr>
              <a:t>12</a:t>
            </a:fld>
            <a:endParaRPr lang="fr-FR" altLang="fr-FR"/>
          </a:p>
        </p:txBody>
      </p:sp>
      <p:grpSp>
        <p:nvGrpSpPr>
          <p:cNvPr id="62" name="Groupe 61"/>
          <p:cNvGrpSpPr/>
          <p:nvPr/>
        </p:nvGrpSpPr>
        <p:grpSpPr>
          <a:xfrm>
            <a:off x="2873095" y="3700680"/>
            <a:ext cx="6429376" cy="2360570"/>
            <a:chOff x="5985251" y="2187208"/>
            <a:chExt cx="6003173" cy="3132000"/>
          </a:xfrm>
        </p:grpSpPr>
        <p:sp>
          <p:nvSpPr>
            <p:cNvPr id="30" name="Rectangle à coins arrondis 29"/>
            <p:cNvSpPr/>
            <p:nvPr/>
          </p:nvSpPr>
          <p:spPr bwMode="auto">
            <a:xfrm>
              <a:off x="7232125" y="2187208"/>
              <a:ext cx="4284000" cy="3132000"/>
            </a:xfrm>
            <a:prstGeom prst="roundRect">
              <a:avLst/>
            </a:prstGeom>
            <a:solidFill>
              <a:srgbClr val="CCCCFF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r>
                <a:rPr kumimoji="0" lang="fr-FR" sz="2000" b="0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ea typeface="Microsoft YaHei" panose="020B0503020204020204" pitchFamily="34" charset="-122"/>
                </a:rPr>
                <a:t>Environnement</a:t>
              </a: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8407021" y="3360835"/>
              <a:ext cx="1934208" cy="784746"/>
            </a:xfrm>
            <a:prstGeom prst="rect">
              <a:avLst/>
            </a:prstGeom>
            <a:solidFill>
              <a:srgbClr val="99FF66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r>
                <a:rPr kumimoji="0" lang="fr-FR" sz="2000" b="0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ea typeface="Microsoft YaHei" panose="020B0503020204020204" pitchFamily="34" charset="-122"/>
                </a:rPr>
                <a:t>Parcelle soumise à PP</a:t>
              </a:r>
            </a:p>
          </p:txBody>
        </p:sp>
        <p:cxnSp>
          <p:nvCxnSpPr>
            <p:cNvPr id="32" name="Connecteur droit avec flèche 31"/>
            <p:cNvCxnSpPr>
              <a:stCxn id="28" idx="1"/>
              <a:endCxn id="30" idx="1"/>
            </p:cNvCxnSpPr>
            <p:nvPr/>
          </p:nvCxnSpPr>
          <p:spPr bwMode="auto">
            <a:xfrm flipH="1">
              <a:off x="7232125" y="3753208"/>
              <a:ext cx="1174896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6" name="Rectangle 55"/>
            <p:cNvSpPr/>
            <p:nvPr/>
          </p:nvSpPr>
          <p:spPr bwMode="auto">
            <a:xfrm rot="1991495">
              <a:off x="11041555" y="3705997"/>
              <a:ext cx="946868" cy="426956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53" name="Rectangle à coins arrondis 52"/>
            <p:cNvSpPr/>
            <p:nvPr/>
          </p:nvSpPr>
          <p:spPr bwMode="auto">
            <a:xfrm>
              <a:off x="7229853" y="2187208"/>
              <a:ext cx="4284000" cy="3132000"/>
            </a:xfrm>
            <a:prstGeom prst="roundRect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7353752" y="3243024"/>
              <a:ext cx="1187058" cy="53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200 m</a:t>
              </a:r>
            </a:p>
          </p:txBody>
        </p:sp>
        <p:sp>
          <p:nvSpPr>
            <p:cNvPr id="55" name="Rectangle 54"/>
            <p:cNvSpPr/>
            <p:nvPr/>
          </p:nvSpPr>
          <p:spPr bwMode="auto">
            <a:xfrm rot="16200000">
              <a:off x="8918917" y="4523349"/>
              <a:ext cx="946868" cy="426956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5985251" y="4392176"/>
              <a:ext cx="900753" cy="373998"/>
            </a:xfrm>
            <a:prstGeom prst="rect">
              <a:avLst/>
            </a:prstGeom>
            <a:solidFill>
              <a:srgbClr val="FFFF99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59" name="Forme libre 58"/>
            <p:cNvSpPr/>
            <p:nvPr/>
          </p:nvSpPr>
          <p:spPr bwMode="auto">
            <a:xfrm>
              <a:off x="9312000" y="2693920"/>
              <a:ext cx="1813788" cy="478301"/>
            </a:xfrm>
            <a:custGeom>
              <a:avLst/>
              <a:gdLst>
                <a:gd name="connsiteX0" fmla="*/ 0 w 2588455"/>
                <a:gd name="connsiteY0" fmla="*/ 168812 h 478301"/>
                <a:gd name="connsiteX1" fmla="*/ 1364566 w 2588455"/>
                <a:gd name="connsiteY1" fmla="*/ 0 h 478301"/>
                <a:gd name="connsiteX2" fmla="*/ 2532185 w 2588455"/>
                <a:gd name="connsiteY2" fmla="*/ 478301 h 478301"/>
                <a:gd name="connsiteX3" fmla="*/ 2532185 w 2588455"/>
                <a:gd name="connsiteY3" fmla="*/ 478301 h 478301"/>
                <a:gd name="connsiteX4" fmla="*/ 2588455 w 2588455"/>
                <a:gd name="connsiteY4" fmla="*/ 464233 h 478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8455" h="478301">
                  <a:moveTo>
                    <a:pt x="0" y="168812"/>
                  </a:moveTo>
                  <a:lnTo>
                    <a:pt x="1364566" y="0"/>
                  </a:lnTo>
                  <a:lnTo>
                    <a:pt x="2532185" y="478301"/>
                  </a:lnTo>
                  <a:lnTo>
                    <a:pt x="2532185" y="478301"/>
                  </a:lnTo>
                  <a:lnTo>
                    <a:pt x="2588455" y="464233"/>
                  </a:ln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 rot="1991495">
              <a:off x="11041556" y="3705997"/>
              <a:ext cx="946868" cy="426956"/>
            </a:xfrm>
            <a:prstGeom prst="rect">
              <a:avLst/>
            </a:prstGeom>
            <a:solidFill>
              <a:srgbClr val="FFFF99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 rot="16200000">
              <a:off x="8918918" y="4523349"/>
              <a:ext cx="946868" cy="426956"/>
            </a:xfrm>
            <a:prstGeom prst="rect">
              <a:avLst/>
            </a:prstGeom>
            <a:solidFill>
              <a:srgbClr val="FFFF99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</p:grpSp>
      <p:graphicFrame>
        <p:nvGraphicFramePr>
          <p:cNvPr id="34" name="Tableau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905984"/>
              </p:ext>
            </p:extLst>
          </p:nvPr>
        </p:nvGraphicFramePr>
        <p:xfrm>
          <a:off x="2356827" y="1860412"/>
          <a:ext cx="8318022" cy="1402080"/>
        </p:xfrm>
        <a:graphic>
          <a:graphicData uri="http://schemas.openxmlformats.org/drawingml/2006/table">
            <a:tbl>
              <a:tblPr firstRow="1">
                <a:tableStyleId>{6E25E649-3F16-4E02-A733-19D2CDBF48F0}</a:tableStyleId>
              </a:tblPr>
              <a:tblGrid>
                <a:gridCol w="3071373">
                  <a:extLst>
                    <a:ext uri="{9D8B030D-6E8A-4147-A177-3AD203B41FA5}">
                      <a16:colId xmlns:a16="http://schemas.microsoft.com/office/drawing/2014/main" val="2828033127"/>
                    </a:ext>
                  </a:extLst>
                </a:gridCol>
                <a:gridCol w="1647825">
                  <a:extLst>
                    <a:ext uri="{9D8B030D-6E8A-4147-A177-3AD203B41FA5}">
                      <a16:colId xmlns:a16="http://schemas.microsoft.com/office/drawing/2014/main" val="17820819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079512606"/>
                    </a:ext>
                  </a:extLst>
                </a:gridCol>
                <a:gridCol w="2074824">
                  <a:extLst>
                    <a:ext uri="{9D8B030D-6E8A-4147-A177-3AD203B41FA5}">
                      <a16:colId xmlns:a16="http://schemas.microsoft.com/office/drawing/2014/main" val="2293367934"/>
                    </a:ext>
                  </a:extLst>
                </a:gridCol>
              </a:tblGrid>
              <a:tr h="366912"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Marianne" panose="02000000000000000000" pitchFamily="50" charset="0"/>
                        </a:rPr>
                        <a:t>Type de zone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Marianne" panose="02000000000000000000" pitchFamily="50" charset="0"/>
                        </a:rPr>
                        <a:t>Nombre de passages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Marianne" panose="02000000000000000000" pitchFamily="50" charset="0"/>
                        </a:rPr>
                        <a:t>Objets observés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Marianne" panose="02000000000000000000" pitchFamily="50" charset="0"/>
                        </a:rPr>
                        <a:t>Obligatoire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3781470"/>
                  </a:ext>
                </a:extLst>
              </a:tr>
              <a:tr h="262594"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Marianne" panose="02000000000000000000" pitchFamily="50" charset="0"/>
                        </a:rPr>
                        <a:t>Environnement de pépinière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Marianne" panose="02000000000000000000" pitchFamily="50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latin typeface="Marianne" panose="02000000000000000000" pitchFamily="50" charset="0"/>
                        </a:rPr>
                        <a:t>Parcelles (+ haies)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Marianne" panose="02000000000000000000" pitchFamily="50" charset="0"/>
                        </a:rPr>
                        <a:t>Oui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4151095"/>
                  </a:ext>
                </a:extLst>
              </a:tr>
            </a:tbl>
          </a:graphicData>
        </a:graphic>
      </p:graphicFrame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AFDDF2D-B14C-43EE-BFFF-BC8A593C6F2E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30/04/2026</a:t>
            </a:r>
          </a:p>
        </p:txBody>
      </p:sp>
    </p:spTree>
    <p:extLst>
      <p:ext uri="{BB962C8B-B14F-4D97-AF65-F5344CB8AC3E}">
        <p14:creationId xmlns:p14="http://schemas.microsoft.com/office/powerpoint/2010/main" val="67981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latin typeface="Marianne" panose="02000000000000000000" pitchFamily="50" charset="0"/>
              </a:rPr>
              <a:t>La </a:t>
            </a:r>
            <a:r>
              <a:rPr lang="fr-FR" sz="3200" dirty="0" err="1">
                <a:latin typeface="Marianne" panose="02000000000000000000" pitchFamily="50" charset="0"/>
              </a:rPr>
              <a:t>sharka</a:t>
            </a:r>
            <a:endParaRPr lang="fr-FR" sz="3200" dirty="0">
              <a:latin typeface="Marianne" panose="02000000000000000000" pitchFamily="50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31802" y="1765208"/>
            <a:ext cx="8125790" cy="3939852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fr-FR" sz="2000" dirty="0">
                <a:latin typeface="Marianne" panose="02000000000000000000" pitchFamily="50" charset="0"/>
              </a:rPr>
              <a:t>Maladie virale originaire d’Europe de l’Est</a:t>
            </a:r>
          </a:p>
          <a:p>
            <a:pPr algn="just">
              <a:lnSpc>
                <a:spcPct val="100000"/>
              </a:lnSpc>
            </a:pPr>
            <a:r>
              <a:rPr lang="fr-FR" sz="2000" dirty="0">
                <a:latin typeface="Marianne" panose="02000000000000000000" pitchFamily="50" charset="0"/>
              </a:rPr>
              <a:t>Virus responsable : </a:t>
            </a:r>
            <a:r>
              <a:rPr lang="fr-FR" sz="2000" i="1" dirty="0" err="1">
                <a:latin typeface="Marianne" panose="02000000000000000000" pitchFamily="50" charset="0"/>
              </a:rPr>
              <a:t>Plum</a:t>
            </a:r>
            <a:r>
              <a:rPr lang="fr-FR" sz="2000" i="1" dirty="0">
                <a:latin typeface="Marianne" panose="02000000000000000000" pitchFamily="50" charset="0"/>
              </a:rPr>
              <a:t> </a:t>
            </a:r>
            <a:r>
              <a:rPr lang="fr-FR" sz="2000" i="1" dirty="0" err="1">
                <a:latin typeface="Marianne" panose="02000000000000000000" pitchFamily="50" charset="0"/>
              </a:rPr>
              <a:t>Pox</a:t>
            </a:r>
            <a:r>
              <a:rPr lang="fr-FR" sz="2000" i="1" dirty="0">
                <a:latin typeface="Marianne" panose="02000000000000000000" pitchFamily="50" charset="0"/>
              </a:rPr>
              <a:t> Virus </a:t>
            </a:r>
            <a:r>
              <a:rPr lang="fr-FR" sz="2000" dirty="0">
                <a:latin typeface="Marianne" panose="02000000000000000000" pitchFamily="50" charset="0"/>
              </a:rPr>
              <a:t>(</a:t>
            </a:r>
            <a:r>
              <a:rPr lang="fr-FR" sz="2000" dirty="0" err="1">
                <a:latin typeface="Marianne" panose="02000000000000000000" pitchFamily="50" charset="0"/>
              </a:rPr>
              <a:t>PPV</a:t>
            </a:r>
            <a:r>
              <a:rPr lang="fr-FR" sz="2000" dirty="0">
                <a:latin typeface="Marianne" panose="02000000000000000000" pitchFamily="50" charset="0"/>
              </a:rPr>
              <a:t>)</a:t>
            </a:r>
          </a:p>
          <a:p>
            <a:pPr marL="0" algn="just">
              <a:lnSpc>
                <a:spcPct val="100000"/>
              </a:lnSpc>
            </a:pPr>
            <a:r>
              <a:rPr lang="fr-FR" sz="2000" dirty="0">
                <a:latin typeface="Marianne" panose="02000000000000000000" pitchFamily="50" charset="0"/>
              </a:rPr>
              <a:t>Impact économique : défaut de goût, d’aspect des fruits, baisse de rendement</a:t>
            </a:r>
          </a:p>
          <a:p>
            <a:pPr marL="0" algn="just">
              <a:lnSpc>
                <a:spcPct val="100000"/>
              </a:lnSpc>
            </a:pPr>
            <a:r>
              <a:rPr lang="fr-FR" sz="2000" dirty="0">
                <a:latin typeface="Marianne" panose="02000000000000000000" pitchFamily="50" charset="0"/>
              </a:rPr>
              <a:t>3 souches en France : </a:t>
            </a:r>
            <a:r>
              <a:rPr lang="fr-FR" sz="2000" dirty="0" err="1">
                <a:latin typeface="Marianne" panose="02000000000000000000" pitchFamily="50" charset="0"/>
              </a:rPr>
              <a:t>PPV</a:t>
            </a:r>
            <a:r>
              <a:rPr lang="fr-FR" sz="2000" dirty="0">
                <a:latin typeface="Marianne" panose="02000000000000000000" pitchFamily="50" charset="0"/>
              </a:rPr>
              <a:t>-D (</a:t>
            </a:r>
            <a:r>
              <a:rPr lang="fr-FR" sz="2000" dirty="0" err="1">
                <a:latin typeface="Marianne" panose="02000000000000000000" pitchFamily="50" charset="0"/>
              </a:rPr>
              <a:t>Dideron</a:t>
            </a:r>
            <a:r>
              <a:rPr lang="fr-FR" sz="2000" dirty="0">
                <a:latin typeface="Marianne" panose="02000000000000000000" pitchFamily="50" charset="0"/>
              </a:rPr>
              <a:t>), </a:t>
            </a:r>
            <a:r>
              <a:rPr lang="fr-FR" sz="2000" dirty="0" err="1">
                <a:latin typeface="Marianne" panose="02000000000000000000" pitchFamily="50" charset="0"/>
              </a:rPr>
              <a:t>PPV</a:t>
            </a:r>
            <a:r>
              <a:rPr lang="fr-FR" sz="2000" dirty="0">
                <a:latin typeface="Marianne" panose="02000000000000000000" pitchFamily="50" charset="0"/>
              </a:rPr>
              <a:t>-M (Marcus), </a:t>
            </a:r>
            <a:r>
              <a:rPr lang="fr-FR" sz="2000" dirty="0" err="1">
                <a:latin typeface="Marianne" panose="02000000000000000000" pitchFamily="50" charset="0"/>
              </a:rPr>
              <a:t>PPV-REC</a:t>
            </a:r>
            <a:r>
              <a:rPr lang="fr-FR" sz="2000" dirty="0">
                <a:latin typeface="Marianne" panose="02000000000000000000" pitchFamily="50" charset="0"/>
              </a:rPr>
              <a:t> (recombinante)</a:t>
            </a:r>
          </a:p>
          <a:p>
            <a:pPr algn="just">
              <a:lnSpc>
                <a:spcPct val="100000"/>
              </a:lnSpc>
            </a:pPr>
            <a:r>
              <a:rPr lang="fr-FR" sz="2000" dirty="0">
                <a:latin typeface="Marianne" panose="02000000000000000000" pitchFamily="50" charset="0"/>
              </a:rPr>
              <a:t>Transmission par pucerons ou greffage</a:t>
            </a:r>
          </a:p>
          <a:p>
            <a:pPr algn="just">
              <a:lnSpc>
                <a:spcPct val="100000"/>
              </a:lnSpc>
            </a:pPr>
            <a:r>
              <a:rPr lang="fr-FR" sz="2000" dirty="0">
                <a:latin typeface="Marianne" panose="02000000000000000000" pitchFamily="50" charset="0"/>
              </a:rPr>
              <a:t>1ères détection en GE : 80’s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326A667-7244-4C52-974D-7D3ABEFABDED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8CC1F42-7D22-4238-ABC2-1BE6BC7F3316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30/04/2026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2"/>
          <a:stretch/>
        </p:blipFill>
        <p:spPr>
          <a:xfrm rot="5400000">
            <a:off x="8298296" y="3066341"/>
            <a:ext cx="4660716" cy="312668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10" y="-26759"/>
            <a:ext cx="3126689" cy="234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48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7B7E864F-17FF-4E38-B3E6-3F2D73C16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690" y="174838"/>
            <a:ext cx="5885040" cy="6526612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latin typeface="Marianne" panose="02000000000000000000" pitchFamily="50" charset="0"/>
              </a:rPr>
              <a:t>Spécificités du Grand Est</a:t>
            </a:r>
          </a:p>
        </p:txBody>
      </p:sp>
      <p:sp>
        <p:nvSpPr>
          <p:cNvPr id="71" name="Espace réservé du contenu 70"/>
          <p:cNvSpPr>
            <a:spLocks noGrp="1"/>
          </p:cNvSpPr>
          <p:nvPr>
            <p:ph idx="1"/>
          </p:nvPr>
        </p:nvSpPr>
        <p:spPr>
          <a:xfrm>
            <a:off x="431801" y="1829077"/>
            <a:ext cx="5664199" cy="411875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fr-FR" sz="2000" dirty="0">
                <a:latin typeface="Marianne" panose="02000000000000000000" pitchFamily="50" charset="0"/>
              </a:rPr>
              <a:t>Zone endémique / frontière Allemagne</a:t>
            </a:r>
          </a:p>
          <a:p>
            <a:pPr marL="1602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fr-FR" sz="2000" dirty="0">
              <a:latin typeface="Marianne" panose="02000000000000000000" pitchFamily="50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fr-FR" sz="2000" dirty="0">
                <a:latin typeface="Marianne" panose="02000000000000000000" pitchFamily="50" charset="0"/>
              </a:rPr>
              <a:t>Vergers familiaux non professionnels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fr-FR" sz="2000" dirty="0">
                <a:latin typeface="Marianne" panose="02000000000000000000" pitchFamily="50" charset="0"/>
              </a:rPr>
              <a:t>+ Haies (prunellier)</a:t>
            </a:r>
          </a:p>
          <a:p>
            <a:pPr marL="706438" lvl="1" indent="-457200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Þ"/>
            </a:pPr>
            <a:r>
              <a:rPr lang="fr-FR" dirty="0">
                <a:latin typeface="Marianne" panose="02000000000000000000" pitchFamily="50" charset="0"/>
              </a:rPr>
              <a:t>Cofinancement 1€ pro /2€ Etat</a:t>
            </a:r>
          </a:p>
          <a:p>
            <a:pPr marL="0" indent="0">
              <a:lnSpc>
                <a:spcPct val="100000"/>
              </a:lnSpc>
            </a:pPr>
            <a:r>
              <a:rPr lang="fr-FR" sz="2000" dirty="0">
                <a:latin typeface="Marianne" panose="02000000000000000000" pitchFamily="50" charset="0"/>
              </a:rPr>
              <a:t>Faible sensibilité du mirabellier vs </a:t>
            </a:r>
            <a:r>
              <a:rPr lang="fr-FR" sz="2000" dirty="0" err="1">
                <a:latin typeface="Marianne" panose="02000000000000000000" pitchFamily="50" charset="0"/>
              </a:rPr>
              <a:t>quetschier</a:t>
            </a:r>
            <a:endParaRPr lang="fr-FR" sz="2000" dirty="0">
              <a:latin typeface="Marianne" panose="02000000000000000000" pitchFamily="50" charset="0"/>
            </a:endParaRPr>
          </a:p>
          <a:p>
            <a:pPr marL="0" indent="0">
              <a:lnSpc>
                <a:spcPct val="100000"/>
              </a:lnSpc>
            </a:pPr>
            <a:r>
              <a:rPr lang="fr-FR" sz="2000" dirty="0">
                <a:latin typeface="Marianne" panose="02000000000000000000" pitchFamily="50" charset="0"/>
              </a:rPr>
              <a:t>PPV-D </a:t>
            </a:r>
            <a:br>
              <a:rPr lang="fr-FR" sz="2000" dirty="0">
                <a:latin typeface="Marianne" panose="02000000000000000000" pitchFamily="50" charset="0"/>
              </a:rPr>
            </a:br>
            <a:r>
              <a:rPr lang="fr-FR" sz="2000" dirty="0">
                <a:latin typeface="Marianne" panose="02000000000000000000" pitchFamily="50" charset="0"/>
              </a:rPr>
              <a:t>sauf secteur de </a:t>
            </a:r>
            <a:r>
              <a:rPr lang="fr-FR" sz="2000" dirty="0" err="1">
                <a:latin typeface="Marianne" panose="02000000000000000000" pitchFamily="50" charset="0"/>
              </a:rPr>
              <a:t>Westhoffen</a:t>
            </a:r>
            <a:r>
              <a:rPr lang="fr-FR" sz="2000" dirty="0">
                <a:latin typeface="Marianne" panose="02000000000000000000" pitchFamily="50" charset="0"/>
              </a:rPr>
              <a:t> </a:t>
            </a:r>
            <a:br>
              <a:rPr lang="fr-FR" sz="2000" dirty="0">
                <a:latin typeface="Marianne" panose="02000000000000000000" pitchFamily="50" charset="0"/>
              </a:rPr>
            </a:br>
            <a:r>
              <a:rPr lang="fr-FR" sz="2000" dirty="0">
                <a:latin typeface="Marianne" panose="02000000000000000000" pitchFamily="50" charset="0"/>
              </a:rPr>
              <a:t>PPV-D, PPV-REC et PPV-M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29502F2-674C-4C60-BDF8-1969C15E907E}" type="slidenum">
              <a:rPr lang="fr-FR" altLang="fr-FR" smtClean="0"/>
              <a:pPr>
                <a:defRPr/>
              </a:pPr>
              <a:t>3</a:t>
            </a:fld>
            <a:endParaRPr lang="fr-FR" alt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36C170-EDC6-499A-9042-04303116EB77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30/04/2026</a:t>
            </a:r>
          </a:p>
        </p:txBody>
      </p:sp>
      <p:sp>
        <p:nvSpPr>
          <p:cNvPr id="6" name="Ellipse 5"/>
          <p:cNvSpPr/>
          <p:nvPr/>
        </p:nvSpPr>
        <p:spPr bwMode="auto">
          <a:xfrm rot="775526">
            <a:off x="7406003" y="638721"/>
            <a:ext cx="4513693" cy="1787625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22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780618" y="711162"/>
            <a:ext cx="23054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>
                <a:solidFill>
                  <a:schemeClr val="accent6"/>
                </a:solidFill>
              </a:rPr>
              <a:t>Zone endémique</a:t>
            </a:r>
          </a:p>
        </p:txBody>
      </p:sp>
    </p:spTree>
    <p:extLst>
      <p:ext uri="{BB962C8B-B14F-4D97-AF65-F5344CB8AC3E}">
        <p14:creationId xmlns:p14="http://schemas.microsoft.com/office/powerpoint/2010/main" val="2358610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B8AFB4C5-0A19-475C-8342-44C8D3005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690" y="135509"/>
            <a:ext cx="5885040" cy="6526612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latin typeface="Marianne" panose="02000000000000000000" pitchFamily="50" charset="0"/>
              </a:rPr>
              <a:t>Bilan de la surveillance 2025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31800" y="1727107"/>
            <a:ext cx="5885040" cy="3033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sz="2000" dirty="0">
                <a:latin typeface="Marianne" panose="02000000000000000000" pitchFamily="50" charset="0"/>
              </a:rPr>
              <a:t>Environ 130 ha prospectés</a:t>
            </a:r>
            <a:br>
              <a:rPr lang="fr-FR" sz="2000" dirty="0">
                <a:latin typeface="Marianne" panose="02000000000000000000" pitchFamily="50" charset="0"/>
              </a:rPr>
            </a:br>
            <a:r>
              <a:rPr lang="fr-FR" sz="2000" dirty="0">
                <a:latin typeface="Marianne" panose="02000000000000000000" pitchFamily="50" charset="0"/>
              </a:rPr>
              <a:t>dont 30 ha par moniteurs</a:t>
            </a:r>
            <a:br>
              <a:rPr lang="fr-FR" sz="2000" dirty="0">
                <a:latin typeface="Marianne" panose="02000000000000000000" pitchFamily="50" charset="0"/>
              </a:rPr>
            </a:br>
            <a:r>
              <a:rPr lang="fr-FR" sz="2000" dirty="0">
                <a:latin typeface="Marianne" panose="02000000000000000000" pitchFamily="50" charset="0"/>
              </a:rPr>
              <a:t>		9 ha en environnement de pépinières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latin typeface="Marianne" panose="02000000000000000000" pitchFamily="50" charset="0"/>
              </a:rPr>
              <a:t>900 végétaux contaminés</a:t>
            </a:r>
            <a:br>
              <a:rPr lang="fr-FR" sz="2000" dirty="0">
                <a:latin typeface="Marianne" panose="02000000000000000000" pitchFamily="50" charset="0"/>
              </a:rPr>
            </a:br>
            <a:r>
              <a:rPr lang="fr-FR" sz="2000" dirty="0">
                <a:latin typeface="Marianne" panose="02000000000000000000" pitchFamily="50" charset="0"/>
              </a:rPr>
              <a:t>dont presque 600 à Westhoffen</a:t>
            </a:r>
          </a:p>
          <a:p>
            <a:pPr>
              <a:lnSpc>
                <a:spcPct val="150000"/>
              </a:lnSpc>
            </a:pPr>
            <a:endParaRPr lang="fr-FR" sz="20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29502F2-674C-4C60-BDF8-1969C15E907E}" type="slidenum">
              <a:rPr lang="fr-FR" altLang="fr-FR" smtClean="0"/>
              <a:pPr>
                <a:defRPr/>
              </a:pPr>
              <a:t>4</a:t>
            </a:fld>
            <a:endParaRPr lang="fr-FR" alt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897048-069C-4A81-B314-6E8FDD447E6A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30/04/2026</a:t>
            </a:r>
          </a:p>
        </p:txBody>
      </p:sp>
    </p:spTree>
    <p:extLst>
      <p:ext uri="{BB962C8B-B14F-4D97-AF65-F5344CB8AC3E}">
        <p14:creationId xmlns:p14="http://schemas.microsoft.com/office/powerpoint/2010/main" val="3358982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431801" y="910167"/>
            <a:ext cx="11609173" cy="717551"/>
          </a:xfrm>
        </p:spPr>
        <p:txBody>
          <a:bodyPr/>
          <a:lstStyle/>
          <a:p>
            <a:r>
              <a:rPr lang="fr-FR" sz="3200" dirty="0">
                <a:latin typeface="Marianne" panose="02000000000000000000" pitchFamily="50" charset="0"/>
              </a:rPr>
              <a:t>Arrêté ministériel du 09/07/2021 : mesures de surveillance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060DA19-6519-42FE-974A-AA66B94BFC04}" type="slidenum">
              <a:rPr lang="fr-FR" altLang="fr-FR" smtClean="0"/>
              <a:pPr>
                <a:defRPr/>
              </a:pPr>
              <a:t>5</a:t>
            </a:fld>
            <a:endParaRPr lang="fr-FR" alt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4D2CB6-BDC0-467F-81D5-8699F588DB74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30/04/2026</a:t>
            </a:r>
          </a:p>
        </p:txBody>
      </p:sp>
      <p:grpSp>
        <p:nvGrpSpPr>
          <p:cNvPr id="61" name="Groupe 60"/>
          <p:cNvGrpSpPr>
            <a:grpSpLocks noChangeAspect="1"/>
          </p:cNvGrpSpPr>
          <p:nvPr/>
        </p:nvGrpSpPr>
        <p:grpSpPr>
          <a:xfrm>
            <a:off x="221449" y="2000250"/>
            <a:ext cx="3238275" cy="3316339"/>
            <a:chOff x="932898" y="2060435"/>
            <a:chExt cx="4289344" cy="4296471"/>
          </a:xfrm>
        </p:grpSpPr>
        <p:grpSp>
          <p:nvGrpSpPr>
            <p:cNvPr id="29" name="Groupe 28"/>
            <p:cNvGrpSpPr/>
            <p:nvPr/>
          </p:nvGrpSpPr>
          <p:grpSpPr>
            <a:xfrm>
              <a:off x="932898" y="2060435"/>
              <a:ext cx="4289344" cy="4296471"/>
              <a:chOff x="932898" y="2060435"/>
              <a:chExt cx="4289344" cy="4296471"/>
            </a:xfrm>
          </p:grpSpPr>
          <p:sp>
            <p:nvSpPr>
              <p:cNvPr id="7" name="Ellipse 6"/>
              <p:cNvSpPr/>
              <p:nvPr/>
            </p:nvSpPr>
            <p:spPr bwMode="auto">
              <a:xfrm>
                <a:off x="1241570" y="2060435"/>
                <a:ext cx="3672000" cy="3672000"/>
              </a:xfrm>
              <a:prstGeom prst="ellipse">
                <a:avLst/>
              </a:prstGeom>
              <a:solidFill>
                <a:srgbClr val="CCCCFF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fr-FR" b="0" i="0" u="none" strike="noStrike" cap="none" normalizeH="0" baseline="0">
                  <a:ln>
                    <a:noFill/>
                  </a:ln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932898" y="4950305"/>
                <a:ext cx="900752" cy="373998"/>
              </a:xfrm>
              <a:prstGeom prst="rect">
                <a:avLst/>
              </a:prstGeom>
              <a:solidFill>
                <a:srgbClr val="FFFF99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fr-FR" b="0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" name="Rectangle 2"/>
              <p:cNvSpPr/>
              <p:nvPr/>
            </p:nvSpPr>
            <p:spPr bwMode="auto">
              <a:xfrm>
                <a:off x="2661313" y="3504062"/>
                <a:ext cx="1801504" cy="661916"/>
              </a:xfrm>
              <a:prstGeom prst="rect">
                <a:avLst/>
              </a:prstGeom>
              <a:solidFill>
                <a:srgbClr val="FF99C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r>
                  <a:rPr lang="fr-FR" dirty="0">
                    <a:latin typeface="Arial" panose="020B0604020202020204" pitchFamily="34" charset="0"/>
                    <a:ea typeface="Microsoft YaHei" panose="020B0503020204020204" pitchFamily="34" charset="-122"/>
                  </a:rPr>
                  <a:t>ZI</a:t>
                </a:r>
                <a:endParaRPr kumimoji="0" lang="fr-FR" b="0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" name="Ellipse 1"/>
              <p:cNvSpPr/>
              <p:nvPr/>
            </p:nvSpPr>
            <p:spPr bwMode="auto">
              <a:xfrm>
                <a:off x="3016155" y="3835020"/>
                <a:ext cx="122830" cy="12283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fr-FR" b="0" i="0" u="none" strike="noStrike" cap="none" normalizeH="0" baseline="0">
                  <a:ln>
                    <a:noFill/>
                  </a:ln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3" name="ZoneTexte 12"/>
              <p:cNvSpPr txBox="1"/>
              <p:nvPr/>
            </p:nvSpPr>
            <p:spPr>
              <a:xfrm>
                <a:off x="1889307" y="2515316"/>
                <a:ext cx="618305" cy="4784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ZT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 rot="2948531">
                <a:off x="2252546" y="4799318"/>
                <a:ext cx="900752" cy="373998"/>
              </a:xfrm>
              <a:prstGeom prst="rect">
                <a:avLst/>
              </a:prstGeom>
              <a:solidFill>
                <a:srgbClr val="FFFF99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fr-FR" b="0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3790726" y="2430999"/>
                <a:ext cx="900752" cy="373998"/>
              </a:xfrm>
              <a:prstGeom prst="rect">
                <a:avLst/>
              </a:prstGeom>
              <a:solidFill>
                <a:srgbClr val="FFFF99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fr-FR" b="0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4321490" y="5520970"/>
                <a:ext cx="900752" cy="373998"/>
              </a:xfrm>
              <a:prstGeom prst="rect">
                <a:avLst/>
              </a:prstGeom>
              <a:solidFill>
                <a:srgbClr val="FFFF99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fr-FR" b="0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" name="Ellipse 20"/>
              <p:cNvSpPr/>
              <p:nvPr/>
            </p:nvSpPr>
            <p:spPr bwMode="auto">
              <a:xfrm>
                <a:off x="1243842" y="2062707"/>
                <a:ext cx="3672000" cy="36720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fr-FR" b="0" i="0" u="none" strike="noStrike" cap="none" normalizeH="0" baseline="0">
                  <a:ln>
                    <a:noFill/>
                  </a:ln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cxnSp>
            <p:nvCxnSpPr>
              <p:cNvPr id="23" name="Connecteur droit avec flèche 22"/>
              <p:cNvCxnSpPr>
                <a:stCxn id="2" idx="2"/>
                <a:endCxn id="21" idx="2"/>
              </p:cNvCxnSpPr>
              <p:nvPr/>
            </p:nvCxnSpPr>
            <p:spPr bwMode="auto">
              <a:xfrm flipH="1">
                <a:off x="1243842" y="3896435"/>
                <a:ext cx="1772313" cy="2272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6" name="ZoneTexte 25"/>
              <p:cNvSpPr txBox="1"/>
              <p:nvPr/>
            </p:nvSpPr>
            <p:spPr>
              <a:xfrm>
                <a:off x="1420750" y="3481871"/>
                <a:ext cx="1285743" cy="478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300 m</a:t>
                </a:r>
              </a:p>
            </p:txBody>
          </p:sp>
          <p:sp>
            <p:nvSpPr>
              <p:cNvPr id="27" name="ZoneTexte 26"/>
              <p:cNvSpPr txBox="1"/>
              <p:nvPr/>
            </p:nvSpPr>
            <p:spPr>
              <a:xfrm>
                <a:off x="4325653" y="5878419"/>
                <a:ext cx="635291" cy="4784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ZE</a:t>
                </a:r>
              </a:p>
            </p:txBody>
          </p:sp>
        </p:grpSp>
        <p:sp>
          <p:nvSpPr>
            <p:cNvPr id="60" name="Forme libre 59"/>
            <p:cNvSpPr/>
            <p:nvPr/>
          </p:nvSpPr>
          <p:spPr bwMode="auto">
            <a:xfrm>
              <a:off x="2489982" y="2982351"/>
              <a:ext cx="562707" cy="323557"/>
            </a:xfrm>
            <a:custGeom>
              <a:avLst/>
              <a:gdLst>
                <a:gd name="connsiteX0" fmla="*/ 0 w 562707"/>
                <a:gd name="connsiteY0" fmla="*/ 323557 h 323557"/>
                <a:gd name="connsiteX1" fmla="*/ 562707 w 562707"/>
                <a:gd name="connsiteY1" fmla="*/ 84406 h 323557"/>
                <a:gd name="connsiteX2" fmla="*/ 534572 w 562707"/>
                <a:gd name="connsiteY2" fmla="*/ 0 h 323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2707" h="323557">
                  <a:moveTo>
                    <a:pt x="0" y="323557"/>
                  </a:moveTo>
                  <a:lnTo>
                    <a:pt x="562707" y="84406"/>
                  </a:lnTo>
                  <a:lnTo>
                    <a:pt x="534572" y="0"/>
                  </a:ln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fr-FR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</p:grpSp>
      <p:sp>
        <p:nvSpPr>
          <p:cNvPr id="33" name="Ellipse 32"/>
          <p:cNvSpPr/>
          <p:nvPr/>
        </p:nvSpPr>
        <p:spPr bwMode="auto">
          <a:xfrm>
            <a:off x="221449" y="5723692"/>
            <a:ext cx="72000" cy="72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65449" y="5374168"/>
            <a:ext cx="2636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Marianne" panose="02000000000000000000" pitchFamily="50" charset="0"/>
              </a:rPr>
              <a:t>Végétal contaminé au cours des 3 dernières campagnes</a:t>
            </a:r>
          </a:p>
        </p:txBody>
      </p:sp>
      <p:graphicFrame>
        <p:nvGraphicFramePr>
          <p:cNvPr id="34" name="Tableau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880401"/>
              </p:ext>
            </p:extLst>
          </p:nvPr>
        </p:nvGraphicFramePr>
        <p:xfrm>
          <a:off x="3548760" y="1619124"/>
          <a:ext cx="8428038" cy="3336365"/>
        </p:xfrm>
        <a:graphic>
          <a:graphicData uri="http://schemas.openxmlformats.org/drawingml/2006/table">
            <a:tbl>
              <a:tblPr firstRow="1">
                <a:tableStyleId>{6E25E649-3F16-4E02-A733-19D2CDBF48F0}</a:tableStyleId>
              </a:tblPr>
              <a:tblGrid>
                <a:gridCol w="1464258">
                  <a:extLst>
                    <a:ext uri="{9D8B030D-6E8A-4147-A177-3AD203B41FA5}">
                      <a16:colId xmlns:a16="http://schemas.microsoft.com/office/drawing/2014/main" val="2828033127"/>
                    </a:ext>
                  </a:extLst>
                </a:gridCol>
                <a:gridCol w="2178357">
                  <a:extLst>
                    <a:ext uri="{9D8B030D-6E8A-4147-A177-3AD203B41FA5}">
                      <a16:colId xmlns:a16="http://schemas.microsoft.com/office/drawing/2014/main" val="2723388320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178208196"/>
                    </a:ext>
                  </a:extLst>
                </a:gridCol>
                <a:gridCol w="1419225">
                  <a:extLst>
                    <a:ext uri="{9D8B030D-6E8A-4147-A177-3AD203B41FA5}">
                      <a16:colId xmlns:a16="http://schemas.microsoft.com/office/drawing/2014/main" val="4079512606"/>
                    </a:ext>
                  </a:extLst>
                </a:gridCol>
                <a:gridCol w="1680273">
                  <a:extLst>
                    <a:ext uri="{9D8B030D-6E8A-4147-A177-3AD203B41FA5}">
                      <a16:colId xmlns:a16="http://schemas.microsoft.com/office/drawing/2014/main" val="2293367934"/>
                    </a:ext>
                  </a:extLst>
                </a:gridCol>
              </a:tblGrid>
              <a:tr h="440765">
                <a:tc gridSpan="2">
                  <a:txBody>
                    <a:bodyPr/>
                    <a:lstStyle/>
                    <a:p>
                      <a:r>
                        <a:rPr lang="fr-FR" sz="2000" dirty="0">
                          <a:latin typeface="Marianne" panose="02000000000000000000" pitchFamily="50" charset="0"/>
                        </a:rPr>
                        <a:t>Type de zone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Marianne" panose="02000000000000000000" pitchFamily="50" charset="0"/>
                        </a:rPr>
                        <a:t>Nombre de passages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Marianne" panose="02000000000000000000" pitchFamily="50" charset="0"/>
                        </a:rPr>
                        <a:t>Objets observés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Marianne" panose="02000000000000000000" pitchFamily="50" charset="0"/>
                        </a:rPr>
                        <a:t>Obligatoire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3781470"/>
                  </a:ext>
                </a:extLst>
              </a:tr>
              <a:tr h="246829">
                <a:tc gridSpan="2"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latin typeface="Marianne" panose="02000000000000000000" pitchFamily="50" charset="0"/>
                        </a:rPr>
                        <a:t>Zone infectée (ZI) 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Marianne" panose="02000000000000000000" pitchFamily="50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Marianne" panose="02000000000000000000" pitchFamily="50" charset="0"/>
                        </a:rPr>
                        <a:t>Parcelles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Marianne" panose="02000000000000000000" pitchFamily="50" charset="0"/>
                        </a:rPr>
                        <a:t>Oui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4805009"/>
                  </a:ext>
                </a:extLst>
              </a:tr>
              <a:tr h="440765">
                <a:tc gridSpan="2"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latin typeface="Marianne" panose="02000000000000000000" pitchFamily="50" charset="0"/>
                        </a:rPr>
                        <a:t>Zone tampon (ZT)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4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Marianne" panose="02000000000000000000" pitchFamily="50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latin typeface="Marianne" panose="02000000000000000000" pitchFamily="50" charset="0"/>
                        </a:rPr>
                        <a:t>Parcelles (+ haies)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Marianne" panose="02000000000000000000" pitchFamily="50" charset="0"/>
                        </a:rPr>
                        <a:t>Oui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3802531"/>
                  </a:ext>
                </a:extLst>
              </a:tr>
              <a:tr h="440765">
                <a:tc rowSpan="3">
                  <a:txBody>
                    <a:bodyPr/>
                    <a:lstStyle/>
                    <a:p>
                      <a:r>
                        <a:rPr lang="fr-FR" sz="2000" dirty="0">
                          <a:latin typeface="Marianne" panose="02000000000000000000" pitchFamily="50" charset="0"/>
                        </a:rPr>
                        <a:t>Zone exempte (ZE)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Marianne" panose="02000000000000000000" pitchFamily="50" charset="0"/>
                        </a:rPr>
                        <a:t>Sous surveillance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Marianne" panose="02000000000000000000" pitchFamily="50" charset="0"/>
                        </a:rPr>
                        <a:t>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Marianne" panose="02000000000000000000" pitchFamily="50" charset="0"/>
                        </a:rPr>
                        <a:t>Parcelles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Marianne" panose="02000000000000000000" pitchFamily="50" charset="0"/>
                        </a:rPr>
                        <a:t>Non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8481757"/>
                  </a:ext>
                </a:extLst>
              </a:tr>
              <a:tr h="440765">
                <a:tc vMerge="1">
                  <a:txBody>
                    <a:bodyPr/>
                    <a:lstStyle/>
                    <a:p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Marianne" panose="02000000000000000000" pitchFamily="50" charset="0"/>
                        </a:rPr>
                        <a:t>Jeunes vergers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Marianne" panose="02000000000000000000" pitchFamily="50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Marianne" panose="02000000000000000000" pitchFamily="50" charset="0"/>
                        </a:rPr>
                        <a:t>Parcelles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Marianne" panose="02000000000000000000" pitchFamily="50" charset="0"/>
                        </a:rPr>
                        <a:t>Non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7370415"/>
                  </a:ext>
                </a:extLst>
              </a:tr>
              <a:tr h="246829">
                <a:tc vMerge="1">
                  <a:txBody>
                    <a:bodyPr/>
                    <a:lstStyle/>
                    <a:p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Marianne" panose="02000000000000000000" pitchFamily="50" charset="0"/>
                        </a:rPr>
                        <a:t>Autre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Marianne" panose="02000000000000000000" pitchFamily="50" charset="0"/>
                        </a:rPr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Marianne" panose="02000000000000000000" pitchFamily="50" charset="0"/>
                        </a:rPr>
                        <a:t>Parcelles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Marianne" panose="02000000000000000000" pitchFamily="50" charset="0"/>
                        </a:rPr>
                        <a:t>Non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4782400"/>
                  </a:ext>
                </a:extLst>
              </a:tr>
            </a:tbl>
          </a:graphicData>
        </a:graphic>
      </p:graphicFrame>
      <p:sp>
        <p:nvSpPr>
          <p:cNvPr id="35" name="ZoneTexte 34"/>
          <p:cNvSpPr txBox="1"/>
          <p:nvPr/>
        </p:nvSpPr>
        <p:spPr>
          <a:xfrm>
            <a:off x="3484583" y="5280592"/>
            <a:ext cx="855639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900" dirty="0">
                <a:latin typeface="Marianne" panose="02000000000000000000" pitchFamily="50" charset="0"/>
              </a:rPr>
              <a:t>ZE sous surveillance soumise à avis du CROPSAV</a:t>
            </a:r>
          </a:p>
          <a:p>
            <a:r>
              <a:rPr lang="fr-FR" sz="1900" dirty="0">
                <a:latin typeface="Marianne" panose="02000000000000000000" pitchFamily="50" charset="0"/>
              </a:rPr>
              <a:t>Jeunes vergers : vergers de moins de 3 ans, </a:t>
            </a:r>
            <a:r>
              <a:rPr lang="fr-FR" sz="1900" u="sng" dirty="0">
                <a:latin typeface="Marianne" panose="02000000000000000000" pitchFamily="50" charset="0"/>
              </a:rPr>
              <a:t>déclarés</a:t>
            </a:r>
            <a:r>
              <a:rPr lang="fr-FR" sz="1900" dirty="0">
                <a:latin typeface="Marianne" panose="02000000000000000000" pitchFamily="50" charset="0"/>
              </a:rPr>
              <a:t> par le professionnel</a:t>
            </a:r>
          </a:p>
          <a:p>
            <a:r>
              <a:rPr lang="fr-FR" sz="1900" dirty="0">
                <a:latin typeface="Marianne" panose="02000000000000000000" pitchFamily="50" charset="0"/>
              </a:rPr>
              <a:t>Prospection des haies en zone tampon selon décision prise localement</a:t>
            </a:r>
          </a:p>
        </p:txBody>
      </p:sp>
    </p:spTree>
    <p:extLst>
      <p:ext uri="{BB962C8B-B14F-4D97-AF65-F5344CB8AC3E}">
        <p14:creationId xmlns:p14="http://schemas.microsoft.com/office/powerpoint/2010/main" val="2070125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latin typeface="Marianne" panose="02000000000000000000" pitchFamily="50" charset="0"/>
              </a:rPr>
              <a:t>Organisation et financement de la surveillance 67/68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BDE7E6B-9C53-4B6D-A6A2-56EC8B10E7AD}" type="slidenum">
              <a:rPr lang="fr-FR" altLang="fr-FR" smtClean="0"/>
              <a:pPr>
                <a:defRPr/>
              </a:pPr>
              <a:t>6</a:t>
            </a:fld>
            <a:endParaRPr lang="fr-FR" altLang="fr-FR"/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D91B6DF8-80C0-44E1-A6C7-E11322C531FD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30/04/2026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486076" y="3285566"/>
            <a:ext cx="6538970" cy="707886"/>
          </a:xfrm>
          <a:prstGeom prst="rect">
            <a:avLst/>
          </a:prstGeom>
          <a:gradFill>
            <a:gsLst>
              <a:gs pos="0">
                <a:srgbClr val="0073E6"/>
              </a:gs>
              <a:gs pos="50000">
                <a:srgbClr val="0066CC"/>
              </a:gs>
              <a:gs pos="100000">
                <a:srgbClr val="0052A4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2000" dirty="0" err="1"/>
              <a:t>APFNA</a:t>
            </a:r>
            <a:endParaRPr lang="fr-FR" sz="2000" dirty="0"/>
          </a:p>
          <a:p>
            <a:pPr algn="ctr"/>
            <a:r>
              <a:rPr lang="fr-FR" sz="2000" dirty="0"/>
              <a:t>Association des producteurs de fruits à noyaux d’Alsace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87911" y="1627718"/>
            <a:ext cx="1687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Marianne" panose="02000000000000000000" pitchFamily="50" charset="0"/>
              </a:rPr>
              <a:t>Depuis 2014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80407" y="2153856"/>
            <a:ext cx="3491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Arboriculteurs professionnels</a:t>
            </a:r>
          </a:p>
        </p:txBody>
      </p:sp>
      <p:cxnSp>
        <p:nvCxnSpPr>
          <p:cNvPr id="11" name="Connecteur droit avec flèche 10"/>
          <p:cNvCxnSpPr>
            <a:stCxn id="9" idx="2"/>
            <a:endCxn id="6" idx="0"/>
          </p:cNvCxnSpPr>
          <p:nvPr/>
        </p:nvCxnSpPr>
        <p:spPr bwMode="auto">
          <a:xfrm>
            <a:off x="2426238" y="2553966"/>
            <a:ext cx="2329323" cy="7316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ZoneTexte 4"/>
          <p:cNvSpPr txBox="1"/>
          <p:nvPr/>
        </p:nvSpPr>
        <p:spPr>
          <a:xfrm>
            <a:off x="2691542" y="2700725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€/ha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154946" y="2153856"/>
            <a:ext cx="1696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Coopératives</a:t>
            </a:r>
          </a:p>
        </p:txBody>
      </p:sp>
      <p:cxnSp>
        <p:nvCxnSpPr>
          <p:cNvPr id="12" name="Connecteur droit avec flèche 11"/>
          <p:cNvCxnSpPr>
            <a:stCxn id="7" idx="2"/>
            <a:endCxn id="6" idx="0"/>
          </p:cNvCxnSpPr>
          <p:nvPr/>
        </p:nvCxnSpPr>
        <p:spPr bwMode="auto">
          <a:xfrm flipH="1">
            <a:off x="4755561" y="2553966"/>
            <a:ext cx="2247534" cy="7316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ZoneTexte 16"/>
          <p:cNvSpPr txBox="1"/>
          <p:nvPr/>
        </p:nvSpPr>
        <p:spPr>
          <a:xfrm>
            <a:off x="6506654" y="2703021"/>
            <a:ext cx="468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€/t</a:t>
            </a:r>
          </a:p>
        </p:txBody>
      </p:sp>
      <p:cxnSp>
        <p:nvCxnSpPr>
          <p:cNvPr id="19" name="Connecteur droit avec flèche 18"/>
          <p:cNvCxnSpPr>
            <a:stCxn id="6" idx="2"/>
            <a:endCxn id="21" idx="0"/>
          </p:cNvCxnSpPr>
          <p:nvPr/>
        </p:nvCxnSpPr>
        <p:spPr bwMode="auto">
          <a:xfrm>
            <a:off x="4755561" y="3993452"/>
            <a:ext cx="0" cy="95821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ZoneTexte 20"/>
          <p:cNvSpPr txBox="1"/>
          <p:nvPr/>
        </p:nvSpPr>
        <p:spPr>
          <a:xfrm>
            <a:off x="3501852" y="4951667"/>
            <a:ext cx="2507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Prospections </a:t>
            </a:r>
            <a:r>
              <a:rPr lang="fr-FR" sz="2000" dirty="0" err="1"/>
              <a:t>sharka</a:t>
            </a:r>
            <a:endParaRPr lang="fr-FR" sz="2000" dirty="0"/>
          </a:p>
        </p:txBody>
      </p:sp>
      <p:cxnSp>
        <p:nvCxnSpPr>
          <p:cNvPr id="24" name="Connecteur droit avec flèche 23"/>
          <p:cNvCxnSpPr>
            <a:stCxn id="25" idx="3"/>
            <a:endCxn id="21" idx="1"/>
          </p:cNvCxnSpPr>
          <p:nvPr/>
        </p:nvCxnSpPr>
        <p:spPr bwMode="auto">
          <a:xfrm>
            <a:off x="1406599" y="5151722"/>
            <a:ext cx="2095253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ZoneTexte 24"/>
          <p:cNvSpPr txBox="1"/>
          <p:nvPr/>
        </p:nvSpPr>
        <p:spPr>
          <a:xfrm>
            <a:off x="766680" y="4951667"/>
            <a:ext cx="639919" cy="400110"/>
          </a:xfrm>
          <a:prstGeom prst="rect">
            <a:avLst/>
          </a:prstGeom>
          <a:gradFill>
            <a:gsLst>
              <a:gs pos="0">
                <a:srgbClr val="FFCE33"/>
              </a:gs>
              <a:gs pos="50000">
                <a:srgbClr val="FFC000"/>
              </a:gs>
              <a:gs pos="100000">
                <a:srgbClr val="EAB200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2000" dirty="0" err="1"/>
              <a:t>Etat</a:t>
            </a:r>
            <a:endParaRPr lang="fr-FR" sz="2000" dirty="0"/>
          </a:p>
        </p:txBody>
      </p:sp>
      <p:sp>
        <p:nvSpPr>
          <p:cNvPr id="27" name="ZoneTexte 26"/>
          <p:cNvSpPr txBox="1"/>
          <p:nvPr/>
        </p:nvSpPr>
        <p:spPr>
          <a:xfrm>
            <a:off x="1865267" y="4767001"/>
            <a:ext cx="894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€ x2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9156125" y="3413095"/>
            <a:ext cx="2435496" cy="1015663"/>
          </a:xfrm>
          <a:prstGeom prst="rect">
            <a:avLst/>
          </a:prstGeom>
          <a:gradFill>
            <a:gsLst>
              <a:gs pos="0">
                <a:srgbClr val="FF0909"/>
              </a:gs>
              <a:gs pos="50000">
                <a:srgbClr val="C00000"/>
              </a:gs>
              <a:gs pos="100000">
                <a:srgbClr val="7E0000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Fédérations de moniteurs arboricoles 67 et 68</a:t>
            </a:r>
          </a:p>
        </p:txBody>
      </p:sp>
      <p:cxnSp>
        <p:nvCxnSpPr>
          <p:cNvPr id="33" name="Connecteur droit avec flèche 32"/>
          <p:cNvCxnSpPr>
            <a:stCxn id="31" idx="1"/>
            <a:endCxn id="7" idx="3"/>
          </p:cNvCxnSpPr>
          <p:nvPr/>
        </p:nvCxnSpPr>
        <p:spPr bwMode="auto">
          <a:xfrm flipH="1" flipV="1">
            <a:off x="7851244" y="2353911"/>
            <a:ext cx="1304881" cy="156701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Connecteur droit avec flèche 37"/>
          <p:cNvCxnSpPr>
            <a:stCxn id="31" idx="1"/>
            <a:endCxn id="21" idx="3"/>
          </p:cNvCxnSpPr>
          <p:nvPr/>
        </p:nvCxnSpPr>
        <p:spPr bwMode="auto">
          <a:xfrm flipH="1">
            <a:off x="6009270" y="3920927"/>
            <a:ext cx="3146855" cy="123079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ZoneTexte 43"/>
          <p:cNvSpPr txBox="1"/>
          <p:nvPr/>
        </p:nvSpPr>
        <p:spPr>
          <a:xfrm>
            <a:off x="5886641" y="417925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€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7977721" y="444600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h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7299644" y="4864065"/>
            <a:ext cx="4434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Journées de prospections encadrées depuis 2016 (67) et 2017 (68)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3205237" y="5398190"/>
            <a:ext cx="3100648" cy="400110"/>
          </a:xfrm>
          <a:prstGeom prst="rect">
            <a:avLst/>
          </a:prstGeom>
          <a:gradFill>
            <a:gsLst>
              <a:gs pos="0">
                <a:srgbClr val="00AC00"/>
              </a:gs>
              <a:gs pos="50000">
                <a:srgbClr val="009900"/>
              </a:gs>
              <a:gs pos="100000">
                <a:srgbClr val="006C00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sz="2000" dirty="0"/>
              <a:t>FREDON Grand Est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3602040" y="5859855"/>
            <a:ext cx="2307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Coût horaire réduit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8391684" y="1960801"/>
            <a:ext cx="3800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Ne suffit pas pour appliquer l’AM</a:t>
            </a:r>
          </a:p>
        </p:txBody>
      </p:sp>
    </p:spTree>
    <p:extLst>
      <p:ext uri="{BB962C8B-B14F-4D97-AF65-F5344CB8AC3E}">
        <p14:creationId xmlns:p14="http://schemas.microsoft.com/office/powerpoint/2010/main" val="3229722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AB0F4C5E-77A6-4ED5-8258-D209A4A75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174" y="287399"/>
            <a:ext cx="3458077" cy="6283201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29502F2-674C-4C60-BDF8-1969C15E907E}" type="slidenum">
              <a:rPr lang="fr-FR" altLang="fr-FR" smtClean="0"/>
              <a:pPr>
                <a:defRPr/>
              </a:pPr>
              <a:t>7</a:t>
            </a:fld>
            <a:endParaRPr lang="fr-FR" altLang="fr-FR"/>
          </a:p>
        </p:txBody>
      </p:sp>
      <p:cxnSp>
        <p:nvCxnSpPr>
          <p:cNvPr id="22" name="Connecteur droit avec flèche 21"/>
          <p:cNvCxnSpPr/>
          <p:nvPr/>
        </p:nvCxnSpPr>
        <p:spPr bwMode="auto">
          <a:xfrm>
            <a:off x="4217470" y="490569"/>
            <a:ext cx="3042752" cy="7267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Arc 27"/>
          <p:cNvSpPr/>
          <p:nvPr/>
        </p:nvSpPr>
        <p:spPr bwMode="auto">
          <a:xfrm rot="775526">
            <a:off x="4093997" y="-342230"/>
            <a:ext cx="3572012" cy="1442591"/>
          </a:xfrm>
          <a:prstGeom prst="arc">
            <a:avLst>
              <a:gd name="adj1" fmla="val 20722669"/>
              <a:gd name="adj2" fmla="val 9214041"/>
            </a:avLst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7503192" y="5031968"/>
            <a:ext cx="3816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Marianne" panose="02000000000000000000" pitchFamily="50" charset="0"/>
              </a:rPr>
              <a:t>Jeunes vergers déclarés</a:t>
            </a:r>
          </a:p>
          <a:p>
            <a:pPr algn="ctr"/>
            <a:r>
              <a:rPr lang="fr-FR" sz="2000" dirty="0">
                <a:latin typeface="Marianne" panose="02000000000000000000" pitchFamily="50" charset="0"/>
              </a:rPr>
              <a:t>Vergers de 1 professionnel à Berrwiller</a:t>
            </a:r>
          </a:p>
        </p:txBody>
      </p:sp>
      <p:sp>
        <p:nvSpPr>
          <p:cNvPr id="52" name="Ellipse 51"/>
          <p:cNvSpPr/>
          <p:nvPr/>
        </p:nvSpPr>
        <p:spPr bwMode="auto">
          <a:xfrm>
            <a:off x="7464304" y="4695854"/>
            <a:ext cx="3816909" cy="1908788"/>
          </a:xfrm>
          <a:prstGeom prst="ellipse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2000" b="0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Marianne" panose="02000000000000000000" pitchFamily="50" charset="0"/>
                <a:ea typeface="Microsoft YaHei" panose="020B0503020204020204" pitchFamily="34" charset="-122"/>
              </a:rPr>
              <a:t>ZESS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Marianne" panose="02000000000000000000" pitchFamily="50" charset="0"/>
              <a:ea typeface="Microsoft YaHei" panose="020B0503020204020204" pitchFamily="34" charset="-122"/>
            </a:endParaRPr>
          </a:p>
        </p:txBody>
      </p:sp>
      <p:cxnSp>
        <p:nvCxnSpPr>
          <p:cNvPr id="50" name="Connecteur droit avec flèche 49"/>
          <p:cNvCxnSpPr>
            <a:cxnSpLocks/>
            <a:stCxn id="52" idx="1"/>
          </p:cNvCxnSpPr>
          <p:nvPr/>
        </p:nvCxnSpPr>
        <p:spPr bwMode="auto">
          <a:xfrm flipH="1" flipV="1">
            <a:off x="7464305" y="4417170"/>
            <a:ext cx="558972" cy="558220"/>
          </a:xfrm>
          <a:prstGeom prst="straightConnector1">
            <a:avLst/>
          </a:prstGeom>
          <a:ln w="952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>
            <a:cxnSpLocks/>
            <a:stCxn id="52" idx="3"/>
          </p:cNvCxnSpPr>
          <p:nvPr/>
        </p:nvCxnSpPr>
        <p:spPr bwMode="auto">
          <a:xfrm flipH="1" flipV="1">
            <a:off x="7073313" y="6122314"/>
            <a:ext cx="949964" cy="202792"/>
          </a:xfrm>
          <a:prstGeom prst="straightConnector1">
            <a:avLst/>
          </a:prstGeom>
          <a:ln w="952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B92C336-1E94-4F18-A1EA-BF88F451638F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30/04/2026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B3194EC-D5C2-416A-9430-E60C3388E4DE}"/>
              </a:ext>
            </a:extLst>
          </p:cNvPr>
          <p:cNvCxnSpPr>
            <a:cxnSpLocks/>
            <a:stCxn id="19" idx="1"/>
          </p:cNvCxnSpPr>
          <p:nvPr/>
        </p:nvCxnSpPr>
        <p:spPr bwMode="auto">
          <a:xfrm flipH="1">
            <a:off x="6331226" y="1948983"/>
            <a:ext cx="1655665" cy="249562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ZoneTexte 19"/>
          <p:cNvSpPr txBox="1"/>
          <p:nvPr/>
        </p:nvSpPr>
        <p:spPr>
          <a:xfrm>
            <a:off x="313672" y="4515347"/>
            <a:ext cx="4622577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Marianne" panose="02000000000000000000" pitchFamily="50" charset="0"/>
              </a:rPr>
              <a:t>Wissembourg</a:t>
            </a:r>
          </a:p>
          <a:p>
            <a:r>
              <a:rPr lang="fr-FR" sz="2000" dirty="0">
                <a:latin typeface="Marianne" panose="02000000000000000000" pitchFamily="50" charset="0"/>
              </a:rPr>
              <a:t>Prospection par les moniteurs 67</a:t>
            </a:r>
          </a:p>
          <a:p>
            <a:r>
              <a:rPr lang="fr-FR" sz="2000" dirty="0">
                <a:latin typeface="Marianne" panose="02000000000000000000" pitchFamily="50" charset="0"/>
              </a:rPr>
              <a:t>Uniquement vergers professionnels + environnement</a:t>
            </a:r>
          </a:p>
          <a:p>
            <a:r>
              <a:rPr lang="fr-FR" sz="2000" dirty="0">
                <a:latin typeface="Marianne" panose="02000000000000000000" pitchFamily="50" charset="0"/>
              </a:rPr>
              <a:t>Priorisation selon les résultats des prospections antérieures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87232966-2BE8-482C-AEA4-C11CCDC05A4D}"/>
              </a:ext>
            </a:extLst>
          </p:cNvPr>
          <p:cNvCxnSpPr>
            <a:cxnSpLocks/>
            <a:stCxn id="19" idx="1"/>
          </p:cNvCxnSpPr>
          <p:nvPr/>
        </p:nvCxnSpPr>
        <p:spPr bwMode="auto">
          <a:xfrm flipH="1" flipV="1">
            <a:off x="7730512" y="1123122"/>
            <a:ext cx="256379" cy="82586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5ACA53EC-BBED-4047-AD6D-E024ED2AA25E}"/>
              </a:ext>
            </a:extLst>
          </p:cNvPr>
          <p:cNvCxnSpPr>
            <a:cxnSpLocks/>
            <a:stCxn id="24" idx="1"/>
          </p:cNvCxnSpPr>
          <p:nvPr/>
        </p:nvCxnSpPr>
        <p:spPr bwMode="auto">
          <a:xfrm flipH="1" flipV="1">
            <a:off x="6172200" y="3772024"/>
            <a:ext cx="1667242" cy="6566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C1F7EE1B-C23B-49B9-BD5E-EDDC6760EDE1}"/>
              </a:ext>
            </a:extLst>
          </p:cNvPr>
          <p:cNvCxnSpPr>
            <a:cxnSpLocks/>
            <a:stCxn id="19" idx="1"/>
          </p:cNvCxnSpPr>
          <p:nvPr/>
        </p:nvCxnSpPr>
        <p:spPr bwMode="auto">
          <a:xfrm flipH="1" flipV="1">
            <a:off x="6977270" y="1628564"/>
            <a:ext cx="1009621" cy="32041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838B664-DA23-4AD3-9FBB-02F72ECF9905}"/>
              </a:ext>
            </a:extLst>
          </p:cNvPr>
          <p:cNvCxnSpPr>
            <a:cxnSpLocks/>
            <a:stCxn id="19" idx="1"/>
          </p:cNvCxnSpPr>
          <p:nvPr/>
        </p:nvCxnSpPr>
        <p:spPr bwMode="auto">
          <a:xfrm flipH="1">
            <a:off x="6136990" y="1948983"/>
            <a:ext cx="1849901" cy="3194777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72DEA30B-AFA2-4961-B875-75398F1F2A2E}"/>
              </a:ext>
            </a:extLst>
          </p:cNvPr>
          <p:cNvSpPr txBox="1"/>
          <p:nvPr/>
        </p:nvSpPr>
        <p:spPr>
          <a:xfrm>
            <a:off x="7986891" y="979487"/>
            <a:ext cx="39205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Marianne" panose="02000000000000000000" pitchFamily="50" charset="0"/>
              </a:rPr>
              <a:t>Roppenheim / Brumath / Schnersheim / Romanswiller / Oberhergheim / Pfastatt</a:t>
            </a:r>
          </a:p>
          <a:p>
            <a:r>
              <a:rPr lang="fr-FR" sz="2000" dirty="0">
                <a:latin typeface="Marianne" panose="02000000000000000000" pitchFamily="50" charset="0"/>
              </a:rPr>
              <a:t>1 passage sur les parcelles contaminées si cotisation de l’arboriculteur à l’APFNA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A4FAE017-DAB9-4E7B-8702-E1BD3F7577F1}"/>
              </a:ext>
            </a:extLst>
          </p:cNvPr>
          <p:cNvCxnSpPr>
            <a:cxnSpLocks/>
            <a:stCxn id="19" idx="1"/>
          </p:cNvCxnSpPr>
          <p:nvPr/>
        </p:nvCxnSpPr>
        <p:spPr bwMode="auto">
          <a:xfrm flipH="1" flipV="1">
            <a:off x="6500191" y="1914941"/>
            <a:ext cx="1486700" cy="3404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209FD2B5-BBAE-4D6E-B320-4D36E188600B}"/>
              </a:ext>
            </a:extLst>
          </p:cNvPr>
          <p:cNvSpPr txBox="1"/>
          <p:nvPr/>
        </p:nvSpPr>
        <p:spPr>
          <a:xfrm>
            <a:off x="7839442" y="3175968"/>
            <a:ext cx="435255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latin typeface="Marianne" panose="02000000000000000000" pitchFamily="50" charset="0"/>
              </a:rPr>
              <a:t>Bennwihr</a:t>
            </a:r>
            <a:endParaRPr lang="fr-FR" sz="2000" b="1" dirty="0">
              <a:latin typeface="Marianne" panose="02000000000000000000" pitchFamily="50" charset="0"/>
            </a:endParaRPr>
          </a:p>
          <a:p>
            <a:r>
              <a:rPr lang="fr-FR" sz="2000" dirty="0">
                <a:latin typeface="Marianne" panose="02000000000000000000" pitchFamily="50" charset="0"/>
              </a:rPr>
              <a:t>Prospection par les moniteurs 68</a:t>
            </a:r>
          </a:p>
          <a:p>
            <a:r>
              <a:rPr lang="fr-FR" sz="2000" dirty="0">
                <a:latin typeface="Marianne" panose="02000000000000000000" pitchFamily="50" charset="0"/>
              </a:rPr>
              <a:t>ZI / jeunes vergers / parcelles non prospectées depuis 2023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C49E8E17-CE4A-4F7A-8ABB-D9A45FFFA67A}"/>
              </a:ext>
            </a:extLst>
          </p:cNvPr>
          <p:cNvSpPr txBox="1"/>
          <p:nvPr/>
        </p:nvSpPr>
        <p:spPr>
          <a:xfrm>
            <a:off x="8246251" y="5396956"/>
            <a:ext cx="175064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màj texte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DFA1770-00DF-4307-B2D2-CF7EF0173A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" t="3566" r="4167" b="7705"/>
          <a:stretch/>
        </p:blipFill>
        <p:spPr>
          <a:xfrm>
            <a:off x="195187" y="979487"/>
            <a:ext cx="5076764" cy="351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14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E050CA13-3608-4A0D-8A3A-28106B356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928" y="351049"/>
            <a:ext cx="5744920" cy="717551"/>
          </a:xfrm>
        </p:spPr>
        <p:txBody>
          <a:bodyPr/>
          <a:lstStyle/>
          <a:p>
            <a:r>
              <a:rPr lang="fr-FR" sz="3200" dirty="0"/>
              <a:t>Cas du secteur de Westhoffen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75FECD0-5ED6-4BB8-A9EF-805592B18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3" y="1292661"/>
            <a:ext cx="6211339" cy="4498481"/>
          </a:xfrm>
        </p:spPr>
        <p:txBody>
          <a:bodyPr/>
          <a:lstStyle/>
          <a:p>
            <a:pPr marL="0" indent="0">
              <a:lnSpc>
                <a:spcPct val="100000"/>
              </a:lnSpc>
            </a:pPr>
            <a:r>
              <a:rPr lang="fr-FR" sz="2000" dirty="0">
                <a:latin typeface="Marianne" panose="02000000000000000000" pitchFamily="50" charset="0"/>
              </a:rPr>
              <a:t>Secteurs avec la souche PPV-M fortement impactés</a:t>
            </a:r>
            <a:br>
              <a:rPr lang="fr-FR" sz="2000" dirty="0">
                <a:latin typeface="Marianne" panose="02000000000000000000" pitchFamily="50" charset="0"/>
              </a:rPr>
            </a:br>
            <a:r>
              <a:rPr lang="fr-FR" sz="2000" dirty="0">
                <a:latin typeface="Marianne" panose="02000000000000000000" pitchFamily="50" charset="0"/>
              </a:rPr>
              <a:t>Tensions et refus d’arrachage</a:t>
            </a:r>
            <a:br>
              <a:rPr lang="fr-FR" sz="2000" dirty="0">
                <a:latin typeface="Marianne" panose="02000000000000000000" pitchFamily="50" charset="0"/>
              </a:rPr>
            </a:br>
            <a:r>
              <a:rPr lang="fr-FR" sz="2000" dirty="0">
                <a:latin typeface="Marianne" panose="02000000000000000000" pitchFamily="50" charset="0"/>
              </a:rPr>
              <a:t>Dérèglementation en verger à moyen terme</a:t>
            </a:r>
          </a:p>
          <a:p>
            <a:pPr marL="0" indent="0">
              <a:lnSpc>
                <a:spcPct val="100000"/>
              </a:lnSpc>
            </a:pPr>
            <a:endParaRPr lang="fr-FR" sz="2000" dirty="0">
              <a:latin typeface="Marianne" panose="02000000000000000000" pitchFamily="50" charset="0"/>
            </a:endParaRPr>
          </a:p>
          <a:p>
            <a:pPr marL="0" indent="0">
              <a:lnSpc>
                <a:spcPct val="100000"/>
              </a:lnSpc>
            </a:pPr>
            <a:r>
              <a:rPr lang="fr-FR" sz="2000" dirty="0">
                <a:latin typeface="Marianne" panose="02000000000000000000" pitchFamily="50" charset="0"/>
              </a:rPr>
              <a:t>Concertation avec les arboriculteurs concernés</a:t>
            </a:r>
          </a:p>
          <a:p>
            <a:pPr marL="342900" indent="-342900">
              <a:lnSpc>
                <a:spcPct val="100000"/>
              </a:lnSpc>
              <a:buFont typeface="Symbol" panose="05050102010706020507" pitchFamily="18" charset="2"/>
              <a:buChar char="Þ"/>
            </a:pPr>
            <a:r>
              <a:rPr lang="fr-FR" sz="2000" dirty="0">
                <a:latin typeface="Marianne" panose="02000000000000000000" pitchFamily="50" charset="0"/>
              </a:rPr>
              <a:t>Définition d’une zone « d’exclusion » de la surveillance</a:t>
            </a:r>
          </a:p>
          <a:p>
            <a:pPr marL="342900" indent="-342900">
              <a:lnSpc>
                <a:spcPct val="100000"/>
              </a:lnSpc>
              <a:buFont typeface="Symbol" panose="05050102010706020507" pitchFamily="18" charset="2"/>
              <a:buChar char="Þ"/>
            </a:pPr>
            <a:r>
              <a:rPr lang="fr-FR" sz="2000" dirty="0">
                <a:latin typeface="Marianne" panose="02000000000000000000" pitchFamily="50" charset="0"/>
              </a:rPr>
              <a:t>Surveillance en priorité des vergers professionnels et de leur environnement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29502F2-674C-4C60-BDF8-1969C15E907E}" type="slidenum">
              <a:rPr lang="fr-FR" altLang="fr-FR" smtClean="0"/>
              <a:pPr>
                <a:defRPr/>
              </a:pPr>
              <a:t>8</a:t>
            </a:fld>
            <a:endParaRPr lang="fr-FR" alt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239D235-BC94-4E95-ACB1-3DC18C4E1501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30/04/2026</a:t>
            </a:r>
          </a:p>
        </p:txBody>
      </p:sp>
      <p:sp>
        <p:nvSpPr>
          <p:cNvPr id="7" name="Accolade fermante 6">
            <a:extLst>
              <a:ext uri="{FF2B5EF4-FFF2-40B4-BE49-F238E27FC236}">
                <a16:creationId xmlns:a16="http://schemas.microsoft.com/office/drawing/2014/main" id="{31E1EBD1-AFA6-4058-872D-2A1BD9B09ABC}"/>
              </a:ext>
            </a:extLst>
          </p:cNvPr>
          <p:cNvSpPr/>
          <p:nvPr/>
        </p:nvSpPr>
        <p:spPr bwMode="auto">
          <a:xfrm>
            <a:off x="5792391" y="1665816"/>
            <a:ext cx="288234" cy="878599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732659F-00AF-403F-8540-7FAE37AC9C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508" y="2332556"/>
            <a:ext cx="6211338" cy="439176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A6BBE3A-2547-43E0-B3F0-1B8702832D8C}"/>
              </a:ext>
            </a:extLst>
          </p:cNvPr>
          <p:cNvSpPr txBox="1"/>
          <p:nvPr/>
        </p:nvSpPr>
        <p:spPr>
          <a:xfrm>
            <a:off x="6111377" y="1150720"/>
            <a:ext cx="3474914" cy="129837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000" dirty="0">
                <a:latin typeface="Marianne" panose="02000000000000000000" pitchFamily="50" charset="0"/>
              </a:rPr>
              <a:t>Besoin de faire évoluer la stratégie de lutte</a:t>
            </a:r>
          </a:p>
        </p:txBody>
      </p:sp>
    </p:spTree>
    <p:extLst>
      <p:ext uri="{BB962C8B-B14F-4D97-AF65-F5344CB8AC3E}">
        <p14:creationId xmlns:p14="http://schemas.microsoft.com/office/powerpoint/2010/main" val="2400019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7"/>
          <a:stretch/>
        </p:blipFill>
        <p:spPr>
          <a:xfrm>
            <a:off x="3612219" y="1412344"/>
            <a:ext cx="7133321" cy="4961300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431801" y="641835"/>
            <a:ext cx="11231034" cy="985884"/>
          </a:xfrm>
        </p:spPr>
        <p:txBody>
          <a:bodyPr/>
          <a:lstStyle/>
          <a:p>
            <a:r>
              <a:rPr lang="fr-FR" sz="3200" dirty="0">
                <a:latin typeface="Marianne" panose="02000000000000000000" pitchFamily="50" charset="0"/>
              </a:rPr>
              <a:t>Organisation et financement de la surveillance 54/57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0"/>
          </p:nvPr>
        </p:nvSpPr>
        <p:spPr>
          <a:xfrm>
            <a:off x="9518468" y="6377518"/>
            <a:ext cx="1797049" cy="478367"/>
          </a:xfrm>
        </p:spPr>
        <p:txBody>
          <a:bodyPr/>
          <a:lstStyle/>
          <a:p>
            <a:pPr>
              <a:defRPr/>
            </a:pPr>
            <a:fld id="{A29502F2-674C-4C60-BDF8-1969C15E907E}" type="slidenum">
              <a:rPr lang="fr-FR" altLang="fr-FR" smtClean="0"/>
              <a:pPr>
                <a:defRPr/>
              </a:pPr>
              <a:t>9</a:t>
            </a:fld>
            <a:endParaRPr lang="fr-FR" altLang="fr-FR"/>
          </a:p>
        </p:txBody>
      </p:sp>
      <p:sp>
        <p:nvSpPr>
          <p:cNvPr id="6" name="ZoneTexte 5"/>
          <p:cNvSpPr txBox="1"/>
          <p:nvPr/>
        </p:nvSpPr>
        <p:spPr>
          <a:xfrm>
            <a:off x="671833" y="4483905"/>
            <a:ext cx="43891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Marianne" panose="02000000000000000000" pitchFamily="50" charset="0"/>
              </a:rPr>
              <a:t>Saint-Germain :</a:t>
            </a:r>
            <a:endParaRPr lang="fr-FR" sz="2000" dirty="0">
              <a:latin typeface="Marianne" panose="02000000000000000000" pitchFamily="50" charset="0"/>
            </a:endParaRPr>
          </a:p>
          <a:p>
            <a:r>
              <a:rPr lang="fr-FR" sz="2000" dirty="0">
                <a:latin typeface="Marianne" panose="02000000000000000000" pitchFamily="50" charset="0"/>
              </a:rPr>
              <a:t>Prospection cofinancée du foyer ZI+ZT par le professionnel selon mesures prévues dans l’arrêté ministériel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8223237" y="1726133"/>
            <a:ext cx="2227152" cy="6518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132233" y="3593343"/>
            <a:ext cx="27804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 dirty="0" err="1">
                <a:latin typeface="Marianne" panose="02000000000000000000" pitchFamily="50" charset="0"/>
              </a:rPr>
              <a:t>Ormersviller</a:t>
            </a:r>
            <a:r>
              <a:rPr lang="fr-FR" sz="2000" b="1" dirty="0">
                <a:latin typeface="Marianne" panose="02000000000000000000" pitchFamily="50" charset="0"/>
              </a:rPr>
              <a:t> / </a:t>
            </a:r>
            <a:r>
              <a:rPr lang="fr-FR" sz="2000" b="1" dirty="0" err="1">
                <a:latin typeface="Marianne" panose="02000000000000000000" pitchFamily="50" charset="0"/>
              </a:rPr>
              <a:t>Beyren</a:t>
            </a:r>
            <a:r>
              <a:rPr lang="fr-FR" sz="2000" b="1" dirty="0">
                <a:latin typeface="Marianne" panose="02000000000000000000" pitchFamily="50" charset="0"/>
              </a:rPr>
              <a:t>-lès-</a:t>
            </a:r>
            <a:r>
              <a:rPr lang="fr-FR" sz="2000" b="1" dirty="0" err="1">
                <a:latin typeface="Marianne" panose="02000000000000000000" pitchFamily="50" charset="0"/>
              </a:rPr>
              <a:t>Sierck</a:t>
            </a:r>
            <a:r>
              <a:rPr lang="fr-FR" sz="2000" b="1" dirty="0">
                <a:latin typeface="Marianne" panose="02000000000000000000" pitchFamily="50" charset="0"/>
              </a:rPr>
              <a:t> :</a:t>
            </a:r>
            <a:endParaRPr lang="fr-FR" sz="2000" dirty="0">
              <a:latin typeface="Marianne" panose="02000000000000000000" pitchFamily="50" charset="0"/>
            </a:endParaRPr>
          </a:p>
          <a:p>
            <a:pPr algn="r"/>
            <a:r>
              <a:rPr lang="fr-FR" sz="2000" dirty="0">
                <a:latin typeface="Marianne" panose="02000000000000000000" pitchFamily="50" charset="0"/>
              </a:rPr>
              <a:t>Prospection cofinancée de la parcelle du professionnel et de son environnement</a:t>
            </a:r>
          </a:p>
        </p:txBody>
      </p:sp>
      <p:sp>
        <p:nvSpPr>
          <p:cNvPr id="12" name="Arc 11"/>
          <p:cNvSpPr/>
          <p:nvPr/>
        </p:nvSpPr>
        <p:spPr bwMode="auto">
          <a:xfrm rot="775526">
            <a:off x="6881519" y="1920399"/>
            <a:ext cx="3808671" cy="1923115"/>
          </a:xfrm>
          <a:prstGeom prst="arc">
            <a:avLst>
              <a:gd name="adj1" fmla="val 2790870"/>
              <a:gd name="adj2" fmla="val 12866625"/>
            </a:avLst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40285" y="1718708"/>
            <a:ext cx="45793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Marianne" panose="02000000000000000000" pitchFamily="50" charset="0"/>
              </a:rPr>
              <a:t>Pas d’organisation des professionnels</a:t>
            </a:r>
          </a:p>
          <a:p>
            <a:r>
              <a:rPr lang="fr-FR" sz="2000" dirty="0">
                <a:latin typeface="Marianne" panose="02000000000000000000" pitchFamily="50" charset="0"/>
              </a:rPr>
              <a:t>1 foyer = 1 arboriculteur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fr-FR" sz="2000" dirty="0">
                <a:latin typeface="Marianne" panose="02000000000000000000" pitchFamily="50" charset="0"/>
              </a:rPr>
              <a:t>Cofinancement selon l’implication du professionnel (financement et arrachage)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fr-FR" sz="2000" dirty="0">
                <a:latin typeface="Marianne" panose="02000000000000000000" pitchFamily="50" charset="0"/>
              </a:rPr>
              <a:t>Pas de surveillance en ZESS</a:t>
            </a:r>
          </a:p>
        </p:txBody>
      </p:sp>
      <p:cxnSp>
        <p:nvCxnSpPr>
          <p:cNvPr id="15" name="Connecteur droit avec flèche 14"/>
          <p:cNvCxnSpPr>
            <a:stCxn id="6" idx="3"/>
          </p:cNvCxnSpPr>
          <p:nvPr/>
        </p:nvCxnSpPr>
        <p:spPr bwMode="auto">
          <a:xfrm flipV="1">
            <a:off x="5060951" y="4725909"/>
            <a:ext cx="2359025" cy="57360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Connecteur droit avec flèche 25"/>
          <p:cNvCxnSpPr/>
          <p:nvPr/>
        </p:nvCxnSpPr>
        <p:spPr bwMode="auto">
          <a:xfrm flipH="1" flipV="1">
            <a:off x="9144000" y="2770360"/>
            <a:ext cx="425398" cy="107200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Connecteur droit avec flèche 32"/>
          <p:cNvCxnSpPr/>
          <p:nvPr/>
        </p:nvCxnSpPr>
        <p:spPr bwMode="auto">
          <a:xfrm flipH="1" flipV="1">
            <a:off x="7305944" y="1946496"/>
            <a:ext cx="2263454" cy="189587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354A013-A159-4AD0-BF8A-C0FA2BA4EA9F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30/04/2026</a:t>
            </a:r>
          </a:p>
        </p:txBody>
      </p:sp>
    </p:spTree>
    <p:extLst>
      <p:ext uri="{BB962C8B-B14F-4D97-AF65-F5344CB8AC3E}">
        <p14:creationId xmlns:p14="http://schemas.microsoft.com/office/powerpoint/2010/main" val="3891404131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2582</TotalTime>
  <Words>674</Words>
  <Application>Microsoft Office PowerPoint</Application>
  <PresentationFormat>Grand écran</PresentationFormat>
  <Paragraphs>170</Paragraphs>
  <Slides>12</Slides>
  <Notes>3</Notes>
  <HiddenSlides>2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8" baseType="lpstr">
      <vt:lpstr>Arial</vt:lpstr>
      <vt:lpstr>Calibri</vt:lpstr>
      <vt:lpstr>Marianne</vt:lpstr>
      <vt:lpstr>Symbol</vt:lpstr>
      <vt:lpstr>Times New Roman</vt:lpstr>
      <vt:lpstr>1_Thème Office</vt:lpstr>
      <vt:lpstr>Présentation PowerPoint</vt:lpstr>
      <vt:lpstr>La sharka</vt:lpstr>
      <vt:lpstr>Spécificités du Grand Est</vt:lpstr>
      <vt:lpstr>Bilan de la surveillance 2025</vt:lpstr>
      <vt:lpstr>Arrêté ministériel du 09/07/2021 : mesures de surveillance</vt:lpstr>
      <vt:lpstr>Organisation et financement de la surveillance 67/68</vt:lpstr>
      <vt:lpstr>Présentation PowerPoint</vt:lpstr>
      <vt:lpstr>Cas du secteur de Westhoffen</vt:lpstr>
      <vt:lpstr>Organisation et financement de la surveillance 54/57</vt:lpstr>
      <vt:lpstr>Pour avis : modalités de surveillance sharka pour 2026</vt:lpstr>
      <vt:lpstr>Évolutions réglementaires</vt:lpstr>
      <vt:lpstr>Arrêté ministériel du 09/07/2021 : mesures de surveillance</vt:lpstr>
    </vt:vector>
  </TitlesOfParts>
  <Company>Ministère de l'Agriculture et de l'Alimentation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Marion DELAME</dc:creator>
  <cp:lastModifiedBy>Veronique BEHA</cp:lastModifiedBy>
  <cp:revision>180</cp:revision>
  <cp:lastPrinted>2021-02-01T10:30:06Z</cp:lastPrinted>
  <dcterms:created xsi:type="dcterms:W3CDTF">2021-03-03T15:04:35Z</dcterms:created>
  <dcterms:modified xsi:type="dcterms:W3CDTF">2026-04-21T08:28:51Z</dcterms:modified>
</cp:coreProperties>
</file>